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5" r:id="rId1"/>
  </p:sldMasterIdLst>
  <p:notesMasterIdLst>
    <p:notesMasterId r:id="rId35"/>
  </p:notesMasterIdLst>
  <p:handoutMasterIdLst>
    <p:handoutMasterId r:id="rId36"/>
  </p:handoutMasterIdLst>
  <p:sldIdLst>
    <p:sldId id="523" r:id="rId2"/>
    <p:sldId id="567" r:id="rId3"/>
    <p:sldId id="568" r:id="rId4"/>
    <p:sldId id="580" r:id="rId5"/>
    <p:sldId id="569" r:id="rId6"/>
    <p:sldId id="570" r:id="rId7"/>
    <p:sldId id="571" r:id="rId8"/>
    <p:sldId id="572" r:id="rId9"/>
    <p:sldId id="573" r:id="rId10"/>
    <p:sldId id="574" r:id="rId11"/>
    <p:sldId id="575" r:id="rId12"/>
    <p:sldId id="584" r:id="rId13"/>
    <p:sldId id="585" r:id="rId14"/>
    <p:sldId id="576" r:id="rId15"/>
    <p:sldId id="548" r:id="rId16"/>
    <p:sldId id="577" r:id="rId17"/>
    <p:sldId id="581" r:id="rId18"/>
    <p:sldId id="626" r:id="rId19"/>
    <p:sldId id="561" r:id="rId20"/>
    <p:sldId id="617" r:id="rId21"/>
    <p:sldId id="563" r:id="rId22"/>
    <p:sldId id="627" r:id="rId23"/>
    <p:sldId id="591" r:id="rId24"/>
    <p:sldId id="593" r:id="rId25"/>
    <p:sldId id="594" r:id="rId26"/>
    <p:sldId id="595" r:id="rId27"/>
    <p:sldId id="596" r:id="rId28"/>
    <p:sldId id="630" r:id="rId29"/>
    <p:sldId id="631" r:id="rId30"/>
    <p:sldId id="628" r:id="rId31"/>
    <p:sldId id="629" r:id="rId32"/>
    <p:sldId id="632" r:id="rId33"/>
    <p:sldId id="529" r:id="rId34"/>
  </p:sldIdLst>
  <p:sldSz cx="9144000" cy="5143500" type="screen16x9"/>
  <p:notesSz cx="640080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Lucida Sans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Lucida Sans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Lucida Sans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Lucida Sans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Lucida Sans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Lucida Sans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Lucida Sans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Lucida Sans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Lucida Sans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36">
          <p15:clr>
            <a:srgbClr val="A4A3A4"/>
          </p15:clr>
        </p15:guide>
        <p15:guide id="2" pos="20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28CD2"/>
    <a:srgbClr val="275995"/>
    <a:srgbClr val="08121E"/>
    <a:srgbClr val="F8F8F8"/>
    <a:srgbClr val="008000"/>
    <a:srgbClr val="FF0000"/>
    <a:srgbClr val="111111"/>
    <a:srgbClr val="EAEAEA"/>
    <a:srgbClr val="80808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0" autoAdjust="0"/>
    <p:restoredTop sz="94101" autoAdjust="0"/>
  </p:normalViewPr>
  <p:slideViewPr>
    <p:cSldViewPr>
      <p:cViewPr varScale="1">
        <p:scale>
          <a:sx n="110" d="100"/>
          <a:sy n="110" d="100"/>
        </p:scale>
        <p:origin x="99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6" d="100"/>
          <a:sy n="46" d="100"/>
        </p:scale>
        <p:origin x="-2100" y="-114"/>
      </p:cViewPr>
      <p:guideLst>
        <p:guide orient="horz" pos="2736"/>
        <p:guide pos="20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otum\Downloads\BM25%20Evalu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>
                <a:solidFill>
                  <a:srgbClr val="000000"/>
                </a:solidFill>
              </a:defRPr>
            </a:pPr>
            <a:r>
              <a:rPr lang="en-IE"/>
              <a:t>MAP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Sheet1!$B$10</c:f>
              <c:strCache>
                <c:ptCount val="1"/>
                <c:pt idx="0">
                  <c:v>BM25F</c:v>
                </c:pt>
              </c:strCache>
            </c:strRef>
          </c:tx>
          <c:spPr>
            <a:solidFill>
              <a:srgbClr val="4684EE"/>
            </a:solidFill>
          </c:spPr>
          <c:invertIfNegative val="1"/>
          <c:cat>
            <c:strRef>
              <c:f>Sheet1!$A$11:$A$12</c:f>
              <c:strCache>
                <c:ptCount val="2"/>
                <c:pt idx="0">
                  <c:v>SS10</c:v>
                </c:pt>
                <c:pt idx="1">
                  <c:v>SS11</c:v>
                </c:pt>
              </c:strCache>
            </c:strRef>
          </c:cat>
          <c:val>
            <c:numRef>
              <c:f>Sheet1!$B$11:$B$12</c:f>
              <c:numCache>
                <c:formatCode>General</c:formatCode>
                <c:ptCount val="2"/>
                <c:pt idx="0">
                  <c:v>0.11</c:v>
                </c:pt>
                <c:pt idx="1">
                  <c:v>0.1401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Sheet1!$C$10</c:f>
              <c:strCache>
                <c:ptCount val="1"/>
                <c:pt idx="0">
                  <c:v>BM25MF</c:v>
                </c:pt>
              </c:strCache>
            </c:strRef>
          </c:tx>
          <c:spPr>
            <a:solidFill>
              <a:srgbClr val="DC3912"/>
            </a:solidFill>
          </c:spPr>
          <c:invertIfNegative val="1"/>
          <c:cat>
            <c:strRef>
              <c:f>Sheet1!$A$11:$A$12</c:f>
              <c:strCache>
                <c:ptCount val="2"/>
                <c:pt idx="0">
                  <c:v>SS10</c:v>
                </c:pt>
                <c:pt idx="1">
                  <c:v>SS11</c:v>
                </c:pt>
              </c:strCache>
            </c:strRef>
          </c:cat>
          <c:val>
            <c:numRef>
              <c:f>Sheet1!$C$11:$C$12</c:f>
              <c:numCache>
                <c:formatCode>General</c:formatCode>
                <c:ptCount val="2"/>
                <c:pt idx="0">
                  <c:v>0.17199999999999999</c:v>
                </c:pt>
                <c:pt idx="1">
                  <c:v>0.24160000000000001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2495136"/>
        <c:axId val="301444192"/>
      </c:barChart>
      <c:catAx>
        <c:axId val="302495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en-IE"/>
              </a:p>
            </c:rich>
          </c:tx>
          <c:overlay val="0"/>
        </c:title>
        <c:numFmt formatCode="General" sourceLinked="0"/>
        <c:majorTickMark val="cross"/>
        <c:minorTickMark val="cross"/>
        <c:tickLblPos val="nextTo"/>
        <c:txPr>
          <a:bodyPr/>
          <a:lstStyle/>
          <a:p>
            <a:pPr>
              <a:defRPr/>
            </a:pPr>
            <a:endParaRPr lang="en-US"/>
          </a:p>
        </c:txPr>
        <c:crossAx val="301444192"/>
        <c:crosses val="autoZero"/>
        <c:auto val="1"/>
        <c:lblAlgn val="ctr"/>
        <c:lblOffset val="100"/>
        <c:noMultiLvlLbl val="1"/>
      </c:catAx>
      <c:valAx>
        <c:axId val="301444192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IE"/>
                  <a:t>MAP</a:t>
                </a:r>
              </a:p>
            </c:rich>
          </c:tx>
          <c:overlay val="0"/>
        </c:title>
        <c:numFmt formatCode="General" sourceLinked="1"/>
        <c:majorTickMark val="cross"/>
        <c:minorTickMark val="cross"/>
        <c:tickLblPos val="nextTo"/>
        <c:spPr>
          <a:ln w="47625">
            <a:noFill/>
          </a:ln>
        </c:spPr>
        <c:txPr>
          <a:bodyPr/>
          <a:lstStyle/>
          <a:p>
            <a:pPr>
              <a:defRPr/>
            </a:pPr>
            <a:endParaRPr lang="en-US"/>
          </a:p>
        </c:txPr>
        <c:crossAx val="302495136"/>
        <c:crosses val="autoZero"/>
        <c:crossBetween val="between"/>
      </c:valAx>
    </c:plotArea>
    <c:legend>
      <c:legendPos val="r"/>
      <c:overlay val="0"/>
    </c:legend>
    <c:plotVisOnly val="1"/>
    <c:dispBlanksAs val="zero"/>
    <c:showDLblsOverMax val="1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92" tIns="41045" rIns="82092" bIns="41045" numCol="1" anchor="t" anchorCtr="0" compatLnSpc="1">
            <a:prstTxWarp prst="textNoShape">
              <a:avLst/>
            </a:prstTxWarp>
          </a:bodyPr>
          <a:lstStyle>
            <a:lvl1pPr defTabSz="820738" eaLnBrk="1" hangingPunct="1">
              <a:defRPr sz="11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629025" y="0"/>
            <a:ext cx="27717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92" tIns="41045" rIns="82092" bIns="41045" numCol="1" anchor="t" anchorCtr="0" compatLnSpc="1">
            <a:prstTxWarp prst="textNoShape">
              <a:avLst/>
            </a:prstTxWarp>
          </a:bodyPr>
          <a:lstStyle>
            <a:lvl1pPr algn="r" defTabSz="820738" eaLnBrk="1" hangingPunct="1">
              <a:defRPr sz="11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7733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92" tIns="41045" rIns="82092" bIns="41045" numCol="1" anchor="b" anchorCtr="0" compatLnSpc="1">
            <a:prstTxWarp prst="textNoShape">
              <a:avLst/>
            </a:prstTxWarp>
          </a:bodyPr>
          <a:lstStyle>
            <a:lvl1pPr defTabSz="820738" eaLnBrk="1" hangingPunct="1">
              <a:defRPr sz="11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629025" y="8251825"/>
            <a:ext cx="27717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92" tIns="41045" rIns="82092" bIns="41045" numCol="1" anchor="b" anchorCtr="0" compatLnSpc="1">
            <a:prstTxWarp prst="textNoShape">
              <a:avLst/>
            </a:prstTxWarp>
          </a:bodyPr>
          <a:lstStyle>
            <a:lvl1pPr algn="r" defTabSz="820738" eaLnBrk="1" hangingPunct="1">
              <a:defRPr sz="11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21D4D32-0E28-4741-B62B-319CAE6CF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93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92" tIns="41045" rIns="82092" bIns="41045" numCol="1" anchor="t" anchorCtr="0" compatLnSpc="1">
            <a:prstTxWarp prst="textNoShape">
              <a:avLst/>
            </a:prstTxWarp>
          </a:bodyPr>
          <a:lstStyle>
            <a:lvl1pPr defTabSz="820738" eaLnBrk="1" hangingPunct="1">
              <a:defRPr sz="11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29025" y="0"/>
            <a:ext cx="27717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92" tIns="41045" rIns="82092" bIns="41045" numCol="1" anchor="t" anchorCtr="0" compatLnSpc="1">
            <a:prstTxWarp prst="textNoShape">
              <a:avLst/>
            </a:prstTxWarp>
          </a:bodyPr>
          <a:lstStyle>
            <a:lvl1pPr algn="r" defTabSz="820738" eaLnBrk="1" hangingPunct="1">
              <a:defRPr sz="11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3213" y="650875"/>
            <a:ext cx="5795962" cy="3260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54075" y="4124325"/>
            <a:ext cx="4692650" cy="391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92" tIns="41045" rIns="82092" bIns="410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Образец текста</a:t>
            </a:r>
          </a:p>
          <a:p>
            <a:pPr lvl="1"/>
            <a:r>
              <a:rPr lang="en-US" noProof="0" smtClean="0"/>
              <a:t>Второй уровень</a:t>
            </a:r>
          </a:p>
          <a:p>
            <a:pPr lvl="2"/>
            <a:r>
              <a:rPr lang="en-US" noProof="0" smtClean="0"/>
              <a:t>Третий уровень</a:t>
            </a:r>
          </a:p>
          <a:p>
            <a:pPr lvl="3"/>
            <a:r>
              <a:rPr lang="en-US" noProof="0" smtClean="0"/>
              <a:t>Четвертый уровень</a:t>
            </a:r>
          </a:p>
          <a:p>
            <a:pPr lvl="4"/>
            <a:r>
              <a:rPr lang="en-US" noProof="0" smtClean="0"/>
              <a:t>Пятый уровень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7733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92" tIns="41045" rIns="82092" bIns="41045" numCol="1" anchor="b" anchorCtr="0" compatLnSpc="1">
            <a:prstTxWarp prst="textNoShape">
              <a:avLst/>
            </a:prstTxWarp>
          </a:bodyPr>
          <a:lstStyle>
            <a:lvl1pPr defTabSz="820738" eaLnBrk="1" hangingPunct="1">
              <a:defRPr sz="11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9025" y="8251825"/>
            <a:ext cx="27717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92" tIns="41045" rIns="82092" bIns="41045" numCol="1" anchor="b" anchorCtr="0" compatLnSpc="1">
            <a:prstTxWarp prst="textNoShape">
              <a:avLst/>
            </a:prstTxWarp>
          </a:bodyPr>
          <a:lstStyle>
            <a:lvl1pPr algn="r" defTabSz="820738" eaLnBrk="1" hangingPunct="1">
              <a:defRPr sz="11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CC63E55-A19E-4045-9B62-9B105D395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13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820738" eaLnBrk="0" hangingPunct="0">
              <a:defRPr>
                <a:solidFill>
                  <a:schemeClr val="bg1"/>
                </a:solidFill>
                <a:latin typeface="Lucida Sans" pitchFamily="34" charset="0"/>
              </a:defRPr>
            </a:lvl1pPr>
            <a:lvl2pPr marL="742950" indent="-285750" defTabSz="820738" eaLnBrk="0" hangingPunct="0">
              <a:defRPr>
                <a:solidFill>
                  <a:schemeClr val="bg1"/>
                </a:solidFill>
                <a:latin typeface="Lucida Sans" pitchFamily="34" charset="0"/>
              </a:defRPr>
            </a:lvl2pPr>
            <a:lvl3pPr marL="1143000" indent="-228600" defTabSz="820738" eaLnBrk="0" hangingPunct="0">
              <a:defRPr>
                <a:solidFill>
                  <a:schemeClr val="bg1"/>
                </a:solidFill>
                <a:latin typeface="Lucida Sans" pitchFamily="34" charset="0"/>
              </a:defRPr>
            </a:lvl3pPr>
            <a:lvl4pPr marL="1600200" indent="-228600" defTabSz="820738" eaLnBrk="0" hangingPunct="0">
              <a:defRPr>
                <a:solidFill>
                  <a:schemeClr val="bg1"/>
                </a:solidFill>
                <a:latin typeface="Lucida Sans" pitchFamily="34" charset="0"/>
              </a:defRPr>
            </a:lvl4pPr>
            <a:lvl5pPr marL="2057400" indent="-228600" defTabSz="820738" eaLnBrk="0" hangingPunct="0">
              <a:defRPr>
                <a:solidFill>
                  <a:schemeClr val="bg1"/>
                </a:solidFill>
                <a:latin typeface="Lucida Sans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Lucida Sans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Lucida Sans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Lucida Sans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Lucida Sans" pitchFamily="34" charset="0"/>
              </a:defRPr>
            </a:lvl9pPr>
          </a:lstStyle>
          <a:p>
            <a:pPr eaLnBrk="1" hangingPunct="1">
              <a:defRPr/>
            </a:pPr>
            <a:fld id="{B4DC0DF8-36A4-4FEC-B258-11F5B2427616}" type="slidenum">
              <a:rPr lang="en-US" smtClean="0">
                <a:solidFill>
                  <a:schemeClr val="tx1"/>
                </a:solidFill>
                <a:latin typeface="Times New Roman" pitchFamily="18" charset="0"/>
              </a:rPr>
              <a:pPr eaLnBrk="1" hangingPunct="1">
                <a:defRPr/>
              </a:pPr>
              <a:t>1</a:t>
            </a:fld>
            <a:endParaRPr lang="en-US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4800" y="650875"/>
            <a:ext cx="5792788" cy="3259138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4075" y="4125913"/>
            <a:ext cx="4692650" cy="3910012"/>
          </a:xfrm>
          <a:noFill/>
        </p:spPr>
        <p:txBody>
          <a:bodyPr/>
          <a:lstStyle/>
          <a:p>
            <a:pPr eaLnBrk="1" hangingPunct="1"/>
            <a:r>
              <a:rPr lang="en-GB" dirty="0" smtClean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186137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err="1" smtClean="0"/>
              <a:t>PivotBrowser</a:t>
            </a:r>
            <a:r>
              <a:rPr lang="en-IE" smtClean="0"/>
              <a:t> offers</a:t>
            </a:r>
            <a:r>
              <a:rPr lang="en-IE" baseline="0" smtClean="0"/>
              <a:t> advanced Faceted Browsing making use </a:t>
            </a:r>
            <a:r>
              <a:rPr lang="en-IE" baseline="0" dirty="0" smtClean="0"/>
              <a:t>of the relationships between entities.</a:t>
            </a:r>
          </a:p>
          <a:p>
            <a:r>
              <a:rPr lang="en-IE" baseline="0" dirty="0" smtClean="0"/>
              <a:t>A path in the data can be selected and visualized as a tabbed “Pivot View”. From this view, one can browse and restrict not only based on properties of the entities (traditional faceted browsing) but also based on </a:t>
            </a:r>
            <a:r>
              <a:rPr lang="en-IE" i="1" baseline="0" dirty="0" smtClean="0"/>
              <a:t>properties of connected entities, </a:t>
            </a:r>
            <a:r>
              <a:rPr lang="en-IE" i="0" baseline="0" dirty="0" smtClean="0"/>
              <a:t>and this up to several “degrees of separation away”.</a:t>
            </a:r>
          </a:p>
          <a:p>
            <a:r>
              <a:rPr lang="en-IE" i="0" baseline="0" dirty="0" smtClean="0"/>
              <a:t>The result, is effectively an interactive, visual way to query and understand complexly interrelated data.</a:t>
            </a:r>
          </a:p>
          <a:p>
            <a:r>
              <a:rPr lang="en-IE" i="0" baseline="0" dirty="0" err="1" smtClean="0"/>
              <a:t>PivotBrowser</a:t>
            </a:r>
            <a:r>
              <a:rPr lang="en-IE" i="0" baseline="0" dirty="0" smtClean="0"/>
              <a:t> is a Patent Pending </a:t>
            </a:r>
            <a:r>
              <a:rPr lang="en-IE" i="0" baseline="0" dirty="0" err="1" smtClean="0"/>
              <a:t>SindiceTech</a:t>
            </a:r>
            <a:r>
              <a:rPr lang="en-IE" i="0" baseline="0" dirty="0" smtClean="0"/>
              <a:t> innovation.</a:t>
            </a:r>
            <a:endParaRPr lang="en-IE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C63E55-A19E-4045-9B62-9B105D39549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06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FBC69E-3281-40BF-A025-D7B563209DE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48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FBC69E-3281-40BF-A025-D7B563209DE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48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C63E55-A19E-4045-9B62-9B105D39549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0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-682625" y="825500"/>
            <a:ext cx="7340600" cy="4129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797137" y="5224146"/>
            <a:ext cx="4379760" cy="4954724"/>
          </a:xfrm>
          <a:prstGeom prst="rect">
            <a:avLst/>
          </a:prstGeom>
          <a:noFill/>
          <a:ln>
            <a:noFill/>
          </a:ln>
        </p:spPr>
        <p:txBody>
          <a:bodyPr lIns="77380" tIns="38678" rIns="77380" bIns="38678" anchor="t" anchorCtr="0">
            <a:noAutofit/>
          </a:bodyPr>
          <a:lstStyle/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3387090" y="10452312"/>
            <a:ext cx="2586920" cy="550904"/>
          </a:xfrm>
          <a:prstGeom prst="rect">
            <a:avLst/>
          </a:prstGeom>
          <a:noFill/>
          <a:ln>
            <a:noFill/>
          </a:ln>
        </p:spPr>
        <p:txBody>
          <a:bodyPr lIns="77380" tIns="38678" rIns="77380" bIns="38678" anchor="b" anchorCtr="0">
            <a:noAutofit/>
          </a:bodyPr>
          <a:lstStyle/>
          <a:p>
            <a:pPr>
              <a:buSzPct val="25000"/>
            </a:pPr>
            <a:r>
              <a:rPr lang="en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2800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-682625" y="825500"/>
            <a:ext cx="7340600" cy="4129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797137" y="5224146"/>
            <a:ext cx="4379760" cy="4954724"/>
          </a:xfrm>
          <a:prstGeom prst="rect">
            <a:avLst/>
          </a:prstGeom>
          <a:noFill/>
          <a:ln>
            <a:noFill/>
          </a:ln>
        </p:spPr>
        <p:txBody>
          <a:bodyPr lIns="77380" tIns="38678" rIns="77380" bIns="38678" anchor="t" anchorCtr="0">
            <a:noAutofit/>
          </a:bodyPr>
          <a:lstStyle/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3387090" y="10452312"/>
            <a:ext cx="2586920" cy="550904"/>
          </a:xfrm>
          <a:prstGeom prst="rect">
            <a:avLst/>
          </a:prstGeom>
          <a:noFill/>
          <a:ln>
            <a:noFill/>
          </a:ln>
        </p:spPr>
        <p:txBody>
          <a:bodyPr lIns="77380" tIns="38678" rIns="77380" bIns="38678" anchor="b" anchorCtr="0">
            <a:noAutofit/>
          </a:bodyPr>
          <a:lstStyle/>
          <a:p>
            <a:pPr>
              <a:buSzPct val="25000"/>
            </a:pPr>
            <a:r>
              <a:rPr lang="en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4379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-682625" y="825500"/>
            <a:ext cx="7340600" cy="4129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797137" y="5224146"/>
            <a:ext cx="4379760" cy="4954724"/>
          </a:xfrm>
          <a:prstGeom prst="rect">
            <a:avLst/>
          </a:prstGeom>
          <a:noFill/>
          <a:ln>
            <a:noFill/>
          </a:ln>
        </p:spPr>
        <p:txBody>
          <a:bodyPr lIns="77380" tIns="38678" rIns="77380" bIns="38678" anchor="t" anchorCtr="0">
            <a:noAutofit/>
          </a:bodyPr>
          <a:lstStyle/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3387090" y="10452312"/>
            <a:ext cx="2586920" cy="550904"/>
          </a:xfrm>
          <a:prstGeom prst="rect">
            <a:avLst/>
          </a:prstGeom>
          <a:noFill/>
          <a:ln>
            <a:noFill/>
          </a:ln>
        </p:spPr>
        <p:txBody>
          <a:bodyPr lIns="77380" tIns="38678" rIns="77380" bIns="38678" anchor="b" anchorCtr="0">
            <a:noAutofit/>
          </a:bodyPr>
          <a:lstStyle/>
          <a:p>
            <a:pPr>
              <a:buSzPct val="25000"/>
            </a:pPr>
            <a:r>
              <a:rPr lang="en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4136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304800" y="650875"/>
            <a:ext cx="5791200" cy="3257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40081" y="4126230"/>
            <a:ext cx="5120639" cy="3909060"/>
          </a:xfrm>
          <a:prstGeom prst="rect">
            <a:avLst/>
          </a:prstGeom>
        </p:spPr>
        <p:txBody>
          <a:bodyPr lIns="86195" tIns="86195" rIns="86195" bIns="86195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3950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-682625" y="825500"/>
            <a:ext cx="7340600" cy="4129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797137" y="5224146"/>
            <a:ext cx="4379760" cy="4954724"/>
          </a:xfrm>
          <a:prstGeom prst="rect">
            <a:avLst/>
          </a:prstGeom>
          <a:noFill/>
          <a:ln>
            <a:noFill/>
          </a:ln>
        </p:spPr>
        <p:txBody>
          <a:bodyPr lIns="77380" tIns="38678" rIns="77380" bIns="38678" anchor="t" anchorCtr="0">
            <a:noAutofit/>
          </a:bodyPr>
          <a:lstStyle/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3387090" y="10452312"/>
            <a:ext cx="2586920" cy="550904"/>
          </a:xfrm>
          <a:prstGeom prst="rect">
            <a:avLst/>
          </a:prstGeom>
          <a:noFill/>
          <a:ln>
            <a:noFill/>
          </a:ln>
        </p:spPr>
        <p:txBody>
          <a:bodyPr lIns="77380" tIns="38678" rIns="77380" bIns="38678" anchor="b" anchorCtr="0">
            <a:noAutofit/>
          </a:bodyPr>
          <a:lstStyle/>
          <a:p>
            <a:pPr>
              <a:buSzPct val="25000"/>
            </a:pPr>
            <a:r>
              <a:rPr lang="en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418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Giovanni\Dropbox\sindice\company\Press and Media\homepage\Sindicetech elements\Background12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60"/>
            <a:ext cx="9144000" cy="546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C9BD599-D706-4584-8966-F45E20616064}" type="datetimeFigureOut">
              <a:rPr lang="en-IE"/>
              <a:pPr>
                <a:defRPr/>
              </a:pPr>
              <a:t>09/07/2014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AA1A8-5A82-4EB4-A390-92548104D575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2602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EF53A83-142F-4E33-A70A-AE2A581D1CBD}" type="datetimeFigureOut">
              <a:rPr lang="en-IE"/>
              <a:pPr>
                <a:defRPr/>
              </a:pPr>
              <a:t>09/07/2014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B5893-7F11-4E7B-BE4E-2C7793229DFE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32877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71C5C79-DD94-4256-B13E-175941B17798}" type="datetimeFigureOut">
              <a:rPr lang="en-IE"/>
              <a:pPr>
                <a:defRPr/>
              </a:pPr>
              <a:t>09/07/2014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918B3-A524-4C47-B555-913F1B2089D3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90176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iovanni\Dropbox\sindice\company\Press and Media\homepage\Sindicetech elements\wave2-12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36"/>
          <a:stretch>
            <a:fillRect/>
          </a:stretch>
        </p:blipFill>
        <p:spPr bwMode="auto">
          <a:xfrm>
            <a:off x="0" y="3795886"/>
            <a:ext cx="9196389" cy="134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2DEA37C-AB9A-4E3E-BCF7-0242877FE3E2}" type="datetimeFigureOut">
              <a:rPr lang="en-IE"/>
              <a:pPr>
                <a:defRPr/>
              </a:pPr>
              <a:t>09/07/2014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AE235-55BA-4F68-955B-FED6ABA021B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61248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01AE62E-D7C0-4DD7-A93F-BAC5F3F94AFE}" type="datetimeFigureOut">
              <a:rPr lang="en-IE"/>
              <a:pPr>
                <a:defRPr/>
              </a:pPr>
              <a:t>09/07/2014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08044-B73E-4A8D-832B-D26A16EC63A4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9919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741D874-761C-4E06-9B11-5DBBFC7D28FD}" type="datetimeFigureOut">
              <a:rPr lang="en-IE"/>
              <a:pPr>
                <a:defRPr/>
              </a:pPr>
              <a:t>09/07/2014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8CF7A-1AAE-45AF-A816-F763C69278C0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83510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7ABBA6A-98C2-4056-A244-9563C4A7285A}" type="datetimeFigureOut">
              <a:rPr lang="en-IE"/>
              <a:pPr>
                <a:defRPr/>
              </a:pPr>
              <a:t>09/07/2014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C5D1B-1ABE-4F71-BA66-ACDDEA2D0527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46024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79AEB40-9DE2-4420-A9F5-CAC736085519}" type="datetimeFigureOut">
              <a:rPr lang="en-IE"/>
              <a:pPr>
                <a:defRPr/>
              </a:pPr>
              <a:t>09/07/2014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42098-09E7-4164-9EA4-E2144B72F6BD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2464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1829789-C1FD-4BEF-8302-E92A1406F118}" type="datetimeFigureOut">
              <a:rPr lang="en-IE"/>
              <a:pPr>
                <a:defRPr/>
              </a:pPr>
              <a:t>09/07/2014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F83DA-2892-4E63-97A3-2463C3C079A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43084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F642E7E-021E-4790-BC79-46747B05FFDA}" type="datetimeFigureOut">
              <a:rPr lang="en-IE"/>
              <a:pPr>
                <a:defRPr/>
              </a:pPr>
              <a:t>09/07/2014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F3B8D-D813-4952-913F-ADDDE5CAC75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70026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5E22255-94E4-4C39-A0AC-9DECB85E7D06}" type="datetimeFigureOut">
              <a:rPr lang="en-IE"/>
              <a:pPr>
                <a:defRPr/>
              </a:pPr>
              <a:t>09/07/2014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902B7-7318-4473-A0AE-9FD564AD5F3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3807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dirty="0" smtClean="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IE"/>
              <a:t>www.SindiceTech.con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hyperlink" Target="http://semanticweb.com/at-semtechbiz-knowledge-graphs-are-everywhere_b3772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3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5.png"/><Relationship Id="rId5" Type="http://schemas.openxmlformats.org/officeDocument/2006/relationships/image" Target="../media/image28.gif"/><Relationship Id="rId15" Type="http://schemas.openxmlformats.org/officeDocument/2006/relationships/image" Target="../media/image35.jpeg"/><Relationship Id="rId10" Type="http://schemas.microsoft.com/office/2007/relationships/hdphoto" Target="../media/hdphoto3.wdp"/><Relationship Id="rId4" Type="http://schemas.microsoft.com/office/2007/relationships/hdphoto" Target="../media/hdphoto2.wdp"/><Relationship Id="rId9" Type="http://schemas.openxmlformats.org/officeDocument/2006/relationships/image" Target="../media/image32.png"/><Relationship Id="rId1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5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6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5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6.jpe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107.178.212.248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107.178.212.248/freebase/SparqlEditor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5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6.jpe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5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6.jpe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sirendb.com/" TargetMode="External"/><Relationship Id="rId2" Type="http://schemas.openxmlformats.org/officeDocument/2006/relationships/hyperlink" Target="http://semanticweb.com/end-support-sindice-com-search-engine-history-lessons-learned-legacy-guest-post_b4279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ny23.apache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ig.ma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scholar.google.com/scholar?hl=en&amp;q=sindice+semantic&amp;btnG=&amp;as_sdt=1,5&amp;as_sdtp=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emo.sindice.net/dataset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5638800" y="4286250"/>
            <a:ext cx="33528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0" hangingPunct="0"/>
            <a:endParaRPr lang="de-DE">
              <a:latin typeface="Arial Narrow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540568" y="4338638"/>
            <a:ext cx="7200800" cy="85725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E" sz="2000" dirty="0" smtClean="0"/>
              <a:t>ICSC 2014</a:t>
            </a:r>
          </a:p>
          <a:p>
            <a:r>
              <a:rPr lang="en-IE" sz="2000" dirty="0" smtClean="0"/>
              <a:t>16/6/2014</a:t>
            </a:r>
            <a:endParaRPr lang="en-IE" sz="2000" dirty="0"/>
          </a:p>
        </p:txBody>
      </p:sp>
      <p:sp>
        <p:nvSpPr>
          <p:cNvPr id="2" name="Rectangle 1"/>
          <p:cNvSpPr/>
          <p:nvPr/>
        </p:nvSpPr>
        <p:spPr>
          <a:xfrm>
            <a:off x="395536" y="771550"/>
            <a:ext cx="640871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555555"/>
                </a:solidFill>
                <a:latin typeface="arial" panose="020B0604020202020204" pitchFamily="34" charset="0"/>
              </a:rPr>
              <a:t>Enterprise </a:t>
            </a:r>
            <a:r>
              <a:rPr lang="en-US" sz="2400" b="1" dirty="0" smtClean="0">
                <a:solidFill>
                  <a:srgbClr val="555555"/>
                </a:solidFill>
                <a:latin typeface="arial" panose="020B0604020202020204" pitchFamily="34" charset="0"/>
              </a:rPr>
              <a:t>“Knowledge Graphs“</a:t>
            </a:r>
            <a:br>
              <a:rPr lang="en-US" sz="2400" b="1" dirty="0" smtClean="0">
                <a:solidFill>
                  <a:srgbClr val="555555"/>
                </a:solidFill>
                <a:latin typeface="arial" panose="020B0604020202020204" pitchFamily="34" charset="0"/>
              </a:rPr>
            </a:br>
            <a:r>
              <a:rPr lang="en-US" sz="2000" dirty="0" smtClean="0">
                <a:solidFill>
                  <a:srgbClr val="555555"/>
                </a:solidFill>
                <a:latin typeface="arial" panose="020B0604020202020204" pitchFamily="34" charset="0"/>
              </a:rPr>
              <a:t>when </a:t>
            </a:r>
            <a:r>
              <a:rPr lang="en-US" sz="2000" dirty="0">
                <a:solidFill>
                  <a:srgbClr val="555555"/>
                </a:solidFill>
                <a:latin typeface="arial" panose="020B0604020202020204" pitchFamily="34" charset="0"/>
              </a:rPr>
              <a:t>"Web of Data" technologies make a lot of sense in business scenarios</a:t>
            </a:r>
            <a:r>
              <a:rPr lang="en-US" sz="2000" dirty="0" smtClean="0">
                <a:solidFill>
                  <a:srgbClr val="555555"/>
                </a:solidFill>
                <a:latin typeface="arial" panose="020B0604020202020204" pitchFamily="34" charset="0"/>
              </a:rPr>
              <a:t>.</a:t>
            </a:r>
          </a:p>
          <a:p>
            <a:endParaRPr lang="en-US" sz="2000" dirty="0">
              <a:solidFill>
                <a:srgbClr val="555555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555555"/>
                </a:solidFill>
                <a:latin typeface="arial" panose="020B0604020202020204" pitchFamily="34" charset="0"/>
              </a:rPr>
              <a:t>Dr. Giovanni Tummarello</a:t>
            </a:r>
            <a:br>
              <a:rPr lang="en-US" dirty="0" smtClean="0">
                <a:solidFill>
                  <a:srgbClr val="555555"/>
                </a:solidFill>
                <a:latin typeface="arial" panose="020B0604020202020204" pitchFamily="34" charset="0"/>
              </a:rPr>
            </a:br>
            <a:r>
              <a:rPr lang="en-US" b="1" dirty="0" smtClean="0">
                <a:solidFill>
                  <a:srgbClr val="555555"/>
                </a:solidFill>
                <a:latin typeface="arial" panose="020B0604020202020204" pitchFamily="34" charset="0"/>
              </a:rPr>
              <a:t>FBK- </a:t>
            </a:r>
            <a:r>
              <a:rPr lang="en-US" b="1" dirty="0" smtClean="0">
                <a:solidFill>
                  <a:srgbClr val="555555"/>
                </a:solidFill>
                <a:latin typeface="arial" panose="020B0604020202020204" pitchFamily="34" charset="0"/>
              </a:rPr>
              <a:t>Italy</a:t>
            </a:r>
          </a:p>
          <a:p>
            <a:r>
              <a:rPr lang="en-US" dirty="0" err="1" smtClean="0">
                <a:solidFill>
                  <a:srgbClr val="555555"/>
                </a:solidFill>
                <a:latin typeface="arial" panose="020B0604020202020204" pitchFamily="34" charset="0"/>
              </a:rPr>
              <a:t>Sindicetech</a:t>
            </a:r>
            <a:r>
              <a:rPr lang="en-US" dirty="0" smtClean="0">
                <a:solidFill>
                  <a:srgbClr val="555555"/>
                </a:solidFill>
                <a:latin typeface="arial" panose="020B0604020202020204" pitchFamily="34" charset="0"/>
              </a:rPr>
              <a:t> - Ireland</a:t>
            </a:r>
            <a:endParaRPr lang="en-US" dirty="0" smtClean="0">
              <a:solidFill>
                <a:srgbClr val="555555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806005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err="1" smtClean="0"/>
              <a:t>Sindice</a:t>
            </a:r>
            <a:r>
              <a:rPr lang="en-IE" dirty="0" smtClean="0"/>
              <a:t>(Tech) 2011-today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2427734"/>
            <a:ext cx="6400800" cy="1314450"/>
          </a:xfrm>
        </p:spPr>
        <p:txBody>
          <a:bodyPr/>
          <a:lstStyle/>
          <a:p>
            <a:r>
              <a:rPr lang="en-IE" dirty="0" smtClean="0"/>
              <a:t>Enterprise Linked Data Clouds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9639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sz="1400" dirty="0" smtClean="0"/>
          </a:p>
          <a:p>
            <a:endParaRPr lang="en-IE" sz="1400" dirty="0"/>
          </a:p>
          <a:p>
            <a:endParaRPr lang="en-IE" sz="1400" dirty="0" smtClean="0"/>
          </a:p>
          <a:p>
            <a:endParaRPr lang="en-IE" sz="1400" dirty="0"/>
          </a:p>
          <a:p>
            <a:endParaRPr lang="en-IE" sz="1400" dirty="0" smtClean="0"/>
          </a:p>
          <a:p>
            <a:endParaRPr lang="en-IE" sz="1400" dirty="0"/>
          </a:p>
          <a:p>
            <a:endParaRPr lang="en-IE" sz="1400" dirty="0" smtClean="0"/>
          </a:p>
          <a:p>
            <a:endParaRPr lang="en-IE" sz="1400" dirty="0"/>
          </a:p>
          <a:p>
            <a:endParaRPr lang="en-IE" sz="1400" dirty="0" smtClean="0"/>
          </a:p>
          <a:p>
            <a:endParaRPr lang="en-IE" sz="1400" dirty="0"/>
          </a:p>
          <a:p>
            <a:endParaRPr lang="en-IE" sz="1400" dirty="0" smtClean="0"/>
          </a:p>
          <a:p>
            <a:r>
              <a:rPr lang="en-IE" sz="1400" dirty="0" smtClean="0"/>
              <a:t>See excellent Google introduction: </a:t>
            </a:r>
          </a:p>
          <a:p>
            <a:endParaRPr lang="en-IE" sz="1400" dirty="0" smtClean="0"/>
          </a:p>
          <a:p>
            <a:r>
              <a:rPr lang="en-IE" sz="1400" dirty="0" smtClean="0"/>
              <a:t>See </a:t>
            </a:r>
            <a:r>
              <a:rPr lang="en-IE" sz="1400" dirty="0"/>
              <a:t>also </a:t>
            </a:r>
            <a:r>
              <a:rPr lang="en-IE" sz="1400" dirty="0">
                <a:hlinkClick r:id="rId2"/>
              </a:rPr>
              <a:t>http://semanticweb.com/at-semtechbiz-knowledge-graphs-are-everywhere_b37724</a:t>
            </a:r>
            <a:endParaRPr lang="en-IE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9" t="9527" r="13066" b="12712"/>
          <a:stretch/>
        </p:blipFill>
        <p:spPr bwMode="auto">
          <a:xfrm>
            <a:off x="107504" y="915566"/>
            <a:ext cx="5449043" cy="330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static3.businessinsider.com/image/4fb3fb82eab8ea0917000006-960/the-knowledge-graph-in-acti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68" b="21412"/>
          <a:stretch/>
        </p:blipFill>
        <p:spPr bwMode="auto">
          <a:xfrm>
            <a:off x="4523370" y="915566"/>
            <a:ext cx="4656051" cy="199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thinkbase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896140"/>
            <a:ext cx="1611052" cy="161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www.searchdiscovery.com/wp-content/uploads/2013/01/Facebook-Graph-Searc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413" y="2620531"/>
            <a:ext cx="3342267" cy="175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IHBhUTBxQWFBUXFhgZGRcXGCAaHBwfHiIaFx4aFyEcHygsHxslHBwaITEhJSkrMC4xHx8zODMsNyotLisBCgoKDg0OGxAQGzEkHyYsMC8sLCw0LCwwLC0sMCwvLCwsLCw0LCwsLCwsNCwsLCwsLCwsLCwsLCwsLCwsLCwsLP/AABEIAIoBbgMBIgACEQEDEQH/xAAcAAEAAwADAQEAAAAAAAAAAAAABQYHAwQIAgH/xABKEAACAQMBBQQFBwcKBQUAAAABAgADBBEFBgcSITFBUWFxE4GRsbIiNTZScnODFzJCYqHBwhUkM4KSk7PR0uEUIyZT8BYlVGN0/8QAGAEBAAMBAAAAAAAAAAAAAAAAAAECAwT/xAApEQACAgEDAgYCAwEAAAAAAAAAAQIDEQQSMSFREyIyQWGBQlIUccEz/9oADAMBAAIRAxEAPwDcYiIAiIgCIiAIiIAiIgCIiAIiIAiIgCIiAIiIAiIgCIiAIiIAiIgCIiAIiIAiIgCIiAIiIAiIgCIiAIiIAiIgCIiAIiIAiIgCIiAIiIAiIgCIiAIiIAiIgCIiAIiIAiIgCIiAIiIAiIgCIiAIiIAiIgCIiAIiIAiIgCIiAIiIAiIgCIiAIiUreDti2hFaOm49My8RYjIReYGB2scHr0x0OZeEHN4REpKKyy6xPPtxtFeXL5rXNbPhUZR7FIA9kl9h9UuK+1tutevWZSzZVqjEH5LdQTznRLSNJvJkrk3jBtcRE5DYREQBERAEREAREQBERAERMs1reVc0L+pTtKVJQlR0y3ExPCSueRXHTxmldUrH5SspqPJqcShbudpLnXtQrDUnDBUUqoUKASTnoM+0mX2RZBwltYjLcsoREShYREQBERAEREAREQBESibbbcVtA1X0NnTpn5CtxPk9cjGAR3d8vCDm8IrKSissvcTKtmttr3V9p6FO5dQjMQyogAPyWPU5PUDoZqsmyp1vDEZqXAiImZYREQBERAEREAREQBERAEwveFUNTbK44uwoB5BEmkbcbWvszVpCjSWp6QOTliMcPD3A/WmSa5qR1jVqleooUuQeEHIGAF6+qd2krknufGDnukn0O7sboq69ry0bliqcLM3D1OOwZzjmR+2appewtnpeoJWtRU40JIy+RzBXmPImZLsxrZ2e1T01NBUPCy8JOOuOecHumg7Nbwamt65ToNQVQ5bLBycYVm6cPhiX1EbW8x4wRU4e/Jf4lD2p3gPoetvQpUVcIF+UXI6gN04T3iRP5Vqn/wAZP7w/6ZyrTWNZSNXbFdDUomb2e9VS/wDPrZlHejhj7GC++XrR9Wo61ZCrpzh16HsIPcwPQ/7Sk6pw9SLRnGXB3onFdXKWds1S6YIijJYnAAmf6rvSSnUI0miXH13PCD5KATjzwfCIVSn6UJTUeTRYmSflRu+L+ioY8m/1ST0vega90iXduBxMq8SVOmSB0K+PfNHpbF7FVbE0iJ8V6y29EvXIVVBJYnAAHUk90z/V96NOjVK6TSNQD9NzwA+KjBJHniZQrlP0otKSjyaHEyT8qN3xf0VDHdhvfxfukzo+9ClXqhdWpGln9NDxr5sMAgeWZq9NYlwVVsWaFPO+u/Ptx9/V+Np6FpVFrUg1EhlIBBByCDzBB7RPPWu/Ptx9/V+Npro+WUv4RddznzhcfYT3tNTmF7H7Tf8ApmrVYU/SF1UAcXCBgk5PI98mqm9K6Lf8ujRA7jxH9vEPdJvonObaIrsjGOGa1EzbSt6QasBq1HhU9XpknHiVPZ5EnwM0WhWW5oK9AhlYAqRzBB5gics6pQ9SNozUuDkiQG021tvs6ALkl6hGRTTm2O9s8lHn44BlJud6ldm/mtCmo/WZm93DLQonNZSIlZFcmqxMqtt6ldW/nVCmw/VYr7+KXfZrau32iUi1JWoBk035NjvGORHiPDOMxOicFloRsi+CeiJTNot4dvpVc07NTXqKcHB4UB7i2Dk+QPnM4QlN4iizklyXOJk1Telclv8AlUaIHceI/tyPdO5Yb1GDgajbjHaabc/Urdf7Qmz0tnYp4sTTZjW9b6Wfgp73mr6Pq1HWbIVdOcMvQ9hB7mB6GZRvW+ln4Ke95bSpqzDK3ekjdg/phbfbPwtN3mEbB/TC2+2fhabncV1tqDPcEKqgsxPQAcyTLaz1r+iKPSzkiZfW3qv6Y+gt14cnh4nIOOzPLkcdkn9i9rK+0t2wagqU0HynDE8z0UcuvU+HrExlp5xWWjRWRbwi4xETEuIiIAiIgCIiAIiIBSd4mzFxtDXonTuDCBw3E2PzuDGOR7jMq1TT30rUHo3eONCAcHI5gNyPkRPRcwnb76ZXP2l+BJ36SxvyeyRz3RS6kfoej1dcv/RWPDxcJb5RwMDGew980DYnYm50bX1rah6PhVWA4WJOSMfVHZmQG6r6W/hVPes2Xp1jU3Si9q4wKoJrJl21Ow97q20Natbinwuw4cvg4CqvPl4SJbdvfheQpHwFT/MS66rvHs7GsVt+OuRyJpgcPqYkZ8xkSNO9Wlnlbv8A2xIjO/Cwg4155M0vbR7C7aneKUdThlPZ29nhzyJbt098bfaQ0s/Jq0zkfrL8oH2cXtkBtRqw1zW3r01KBgvyScnkoXs8p393BxtpQx/9n+G86bOtTz2Mo9J9Cd3uau1S/S1pnCKodx3sc4B8gM/1vCUWwsn1G9WlZrxO5wo/b7AMn1Se3knO2df8P4EnLuxGdsaefq1PhMrDyU5XbJMvNPB3k3X3hT5VSgD3cTH+CfFHd5fWd9TbFNwtRCeB+wEE/nheybBE4/5dhv4MTOt7+ptStqVvSOA+XfxC4Cg+GST/AFRMztqDXVyqUBlnYKo7yTgD2mXbe/8AP9L7kfE8pdnctZXaVKH5yMGXPPmDkZnbp1ipYMLH5y/HdVU/4XIuV9Jj830Z4c93FxZx48Pqme1qRoVmWqMMpKkdxBwR7Za/yj3/ANan/d/7yrXVdrq6epW/OdmZscubEsf2mTUrFneRPb+JqG6HU2r2FW3qnIpFWTwD5yo8Awz/AFpnGu/Ptx9/V+Npc9zvzpX+7X3mUzXfn24+/q/G0pWsXS+i0n5EcuhaFX165KaaoJAyxJACjpk/7AyZ1fd/eaXYNVqGk6oMsEZiQBzJwyjIA5yW3OfOVx92nvM0jWfmit90/wAJmduolGzauC0K045PO01zdvqnotiKj3HNaDVf7IAq/wARmRDpNC2QON2l/jvq/wCGk11Mcwx8opU8Mol9ePqF49W7OXdizHxPYPAdAOwASX2c2TudokZrEIqKcF3JAz1wMAknBHZIKbPutH/SCfbqfEZN9jrhmIrjul1Mz2j2VudnQpvwpVjgOhJXPXByAQcZPTvkZp18+m3yVrU4dGDD94PgRkHwJmtb2B/0r+Kn8Ux2KJuyGZCyO2XQ2rbnXTZ7H+lsjg1wioe0BxxEjx4AcHvxMUHIcpoe2xzu80/PdR/wjM7f8wyNNFKP2LXllt0nd/eapYrVT0dNWGVFRiCQeYOFU4B8efhIHWdKq6LfmlqC8LAA8jkEHoyntHI+wz0FZDFmmPqL7hMt3wj/AN5o/dH4jMqdRKc8MvOtRjlEXu31VtO2mRAfkVvkMPHmUPmG5eTGc+9b6Wfgp73kBs19I7b/APRR+NZP71vpZ+CnveatLxk/gpnyfZG7B/TC2+2fhaWvertFkiztD3NVI9qp7mP9XxlD0TUTpOqpXQcRTJAPTJUqM+GTOrXrNc12euSzMSzE9STzJlpVbrFJ+yIU8RwfVpbPe3S07UcTuwVR3k/u8ZvmzejJoOkJRo8yObN9Zj1b/LuAAlK3S6GppNd1sFslEHXh+sT3Meg8PtTSZx6q3L2r2N6YYWREROQ2EREAREQBERAEREATCdvvplc/aX4Em7TCdvvplc/aX4EnXo/W/wCjG/0kjuq+lv4VT3rL9vIvGs9kavoTguVTPgxAb2rkeuUDdV9LR91U/hmk7baU2sbNVaduMvgMo7ypDY8yAR65a9pXrPwRX/zeDB5d9E3cVdU0unWautP0ihgvAW5HmMniHPHZKQRg4PI9x/fJzT9r73TrAUbOtwoPzcqrFR3AkHl7uydlim15GYR258x1do9IOhau9B3DlQvygOHOQG6ZPf3yS3cfTW3/ABP8OpIC6unvLgvdOzuTzZjkn/wdkn93H01t/wAT/DqSJ58N57f4TH1LHc5N5lM09sqpb9JaZHlwqvvUz43cXC2+2FH0xwG41BPeVOB6zy8yJdN5+zT6nQW409S1SmOF1AyWTqCveVJPLtBPdiZL1lKmrKsfGCZ5jPJ6Wn4Twj5U88JrN0iYS4rgdwquB7OKLO4e51Wibp2c+lp82Yt+kO+c/wDDfc18f4LhvhpldZosehpED1MSfiEpmkrTfVKQv/6M1ED88fJJAJyOnLtmxbwdnm1/Rx/wgzVpEsg+sDyZPXyI8QJilRDTqFaoKkHBBGCD3EHoZvppKVeDO1Ylk2kbvNOI5Um/vX/1R+TvTv8AtN/ev/qmQUNVuLamFtq9ZFHQLVdQPIAxV1W4rDFavWYfrVGPvMp4Fv7k+JD9TcdC2atdCrs2mKVZgA2XZuXUfnE4mIa78+3H39X42mibnBiwuPvF90zvXfn24+/q/G0mhNWSTeRY04rBdNznzlcfdp7zNC2kuls9ArvXOAKT+skEADxJIAmB2l7VsmJsqlSmTyJR2QnwPCRmft3f1r0D/jatSpjpxuz48uInEmzTb57siNu2ODrDpNG2Ool92l9wjqaxHjimn+Rmf2lq97crTs1LuxwFXqf9vE8hN42Y0UaNs+lvUwxwePuJbJb1c8DwAjVTUYpfJFUcswKbFuouVq7L8CEcSVH4h2jJ4gfIg9fA90zbarZ6ps7qRSoCaZJ9G/Yw7Bn6wHIj19CJFW9w9rU4rV2RumUYqfaDNLIK6HRlYy2S6ms727haezqoxHE1VcDtIUEk+Q5e0TIZy3Fd7mpxXLM7fWZix9pkvsls6+0WphVB9EpHpX7AOpUH6x6AeOeyK4qqHViTc5dC17c0Gp7vbDiH5voQfA+iP+UzhhlZ6A2m0Ya3oT0BhSQCh7Ay819XLB8CZg99Z1NPu2pXqlHXqp947wewjkZnpbFKLXuWujhnoLR7lbzSqVS3IKsikEeXvHTEy7e5crV2gppTIJSl8rHYSSQD44wfWJTra+q2iEWlWpTB6hHZQfPBE4GPESW5k8yT7zFWm2T3ZE7d0cEnsuhqbS2wT/v0j7GBP7AZO71vpZ+CnveSO63Zt6l8Ly7Uqig+iz+kxGOIfqgE8+0nl0kdvW+ln4Ke95O9O7C9kMYryRGxlut3tRQS5AZGLKwPQgo84dpdGbQdYejVyQOaMf0kPQ+fYfEGdvYP6YW32z8LTSt42z38taPx2wzWo5ZcdWX9JPYMjxGO2J27LUnw0Iw3QZRN3G0P8jax6O4OKVYhTnordFby7D5g9k2ieaeom1butof5a0fguTmtRwrZ6sv6L+wYPiPGY6ur819l6Z/iWyJTNV2hr0NTdaXII4UJw5ZwSmSnP9cDoeat6rfQqeloKx7QD7ec45QcVlm6eTkiIlSRERAEREAREQBK/qOxdjqV81W8pFncgsfSOM4AHQMAOQEsES0ZOPDwQ0nyQekbJWejXnpdOplXwVzxu3I4zyZiOyTkRIlJy6thJLggdY2PstYr8d5S+WerIShP2sHBPiQZ07bd9p9B8mkXx9d2I9mQD65aollbNLCbI2R7ELqWylnqdGml1RHDT4uBUJpgcWM8kI+qJxaXsbZaVfrWsaRV1zg+kc9QVPIsR0Jk/EeJPGMvA2xznAkJq2ydlq9Qte0VLHqykox8ypGfXmTcSqk49US0nyU/8m1hxdKnl6Qzv2OxNhY1A1GgCwIILsz8xzBwxI/ZLDEu7Zv3ZGyPYSL1fZ211k51Girn63NW8uJcHHhmSkSibXVEtZ5Ke27awJ5CoPAVD+/M5aW7vT6Z+VTZvOo/7iJa4l/Gs/ZkbI9jp6ZpVDSaRXTqa0wTk8I6+JPb65H3uyFjfOWuLdMsSSVyhJPMklCOZMnIlVOSeUydqKi+7nT2/NR18qjfvJn7S3c6eh+XTdvOo38JEtsS3jWfsyNkex0dM0e30lMadSSnnqVHM+Z6n1md6IlG2+SxxXVsl5QKXaK6nqrAEHzBlbuN32n13yKRX7LsB7M4HqlpiTGco8MhxT5Kvbbv9PoPk0SxH1nYj2ZwfWJY7a2S0oBLVVRR0VQAB5ATliJTlLlhRS4E6Op6RQ1anjUaSVMdOIcx9k9R6jO9EhNrgkqb7utPZvk03HgKjfvJnbsNibCwqcVKgGI7ahL/ALGJGfVLDEu7Zv3ZXZHsByHKQmsbJ2etXnpdRpln4QuQ7ryGSOSsB2mTcSkZOLymS0nyV7T9irHTb1atnSKuhyp9I5xyI6FiDyJlhiJMpOXLyEkuCtV9gtPr12epQOWJJxUqAZPM4AbAHgJ2dI2TtNGvPS6bTZHwVz6RzyOMghmIPQeyTkSXZNrGWRsj2OpW0yjXuRUrU1Ljox7PLz7e+duIlMlhERAEREAREQBERAEREAREQBERAEREAREQBERAEREAREQBERAEREAREQBERAEREAREQBERAEREAREQBERAEREAREQBERAEREAREQBERAEREAREQBERAEREAREQBERAEREAREQBERAEREAREQBERAEREAREQBERAEREAREQBERAEREAREQ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8" name="AutoShape 6" descr="data:image/jpeg;base64,/9j/4AAQSkZJRgABAQAAAQABAAD/2wCEAAkGBxIHBhUTBxQWFBUXFhgZGRcXGCAaHBwfHiIaFx4aFyEcHygsHxslHBwaITEhJSkrMC4xHx8zODMsNyotLisBCgoKDg0OGxAQGzEkHyYsMC8sLCw0LCwwLC0sMCwvLCwsLCw0LCwsLCwsNCwsLCwsLCwsLCwsLCwsLCwsLCwsLP/AABEIAIoBbgMBIgACEQEDEQH/xAAcAAEAAwADAQEAAAAAAAAAAAAABQYHAwQIAgH/xABKEAACAQMBBQQFBwcKBQUAAAABAgADBBEFBgcSITFBUWFxE4GRsbIiNTZScnODFzJCYqHBwhUkM4KSk7PR0uEUIyZT8BYlVGN0/8QAGAEBAAMBAAAAAAAAAAAAAAAAAAECAwT/xAApEQACAgEDAgYCAwEAAAAAAAAAAQIDEQQSMSFREyIyQWGBQlIUccEz/9oADAMBAAIRAxEAPwDcYiIAiIgCIiAIiIAiIgCIiAIiIAiIgCIiAIiIAiIgCIiAIiIAiIgCIiAIiIAiIgCIiAIiIAiIgCIiAIiIAiIgCIiAIiIAiIgCIiAIiIAiIgCIiAIiIAiIgCIiAIiIAiIgCIiAIiIAiIgCIiAIiIAiIgCIiAIiIAiIgCIiAIiIAiIgCIiAIiUreDti2hFaOm49My8RYjIReYGB2scHr0x0OZeEHN4REpKKyy6xPPtxtFeXL5rXNbPhUZR7FIA9kl9h9UuK+1tutevWZSzZVqjEH5LdQTznRLSNJvJkrk3jBtcRE5DYREQBERAEREAREQBERAERMs1reVc0L+pTtKVJQlR0y3ExPCSueRXHTxmldUrH5SspqPJqcShbudpLnXtQrDUnDBUUqoUKASTnoM+0mX2RZBwltYjLcsoREShYREQBERAEREAREQBESibbbcVtA1X0NnTpn5CtxPk9cjGAR3d8vCDm8IrKSissvcTKtmttr3V9p6FO5dQjMQyogAPyWPU5PUDoZqsmyp1vDEZqXAiImZYREQBERAEREAREQBERAEwveFUNTbK44uwoB5BEmkbcbWvszVpCjSWp6QOTliMcPD3A/WmSa5qR1jVqleooUuQeEHIGAF6+qd2krknufGDnukn0O7sboq69ry0bliqcLM3D1OOwZzjmR+2appewtnpeoJWtRU40JIy+RzBXmPImZLsxrZ2e1T01NBUPCy8JOOuOecHumg7Nbwamt65ToNQVQ5bLBycYVm6cPhiX1EbW8x4wRU4e/Jf4lD2p3gPoetvQpUVcIF+UXI6gN04T3iRP5Vqn/wAZP7w/6ZyrTWNZSNXbFdDUomb2e9VS/wDPrZlHejhj7GC++XrR9Wo61ZCrpzh16HsIPcwPQ/7Sk6pw9SLRnGXB3onFdXKWds1S6YIijJYnAAmf6rvSSnUI0miXH13PCD5KATjzwfCIVSn6UJTUeTRYmSflRu+L+ioY8m/1ST0vega90iXduBxMq8SVOmSB0K+PfNHpbF7FVbE0iJ8V6y29EvXIVVBJYnAAHUk90z/V96NOjVK6TSNQD9NzwA+KjBJHniZQrlP0otKSjyaHEyT8qN3xf0VDHdhvfxfukzo+9ClXqhdWpGln9NDxr5sMAgeWZq9NYlwVVsWaFPO+u/Ptx9/V+Np6FpVFrUg1EhlIBBByCDzBB7RPPWu/Ptx9/V+Npro+WUv4RddznzhcfYT3tNTmF7H7Tf8ApmrVYU/SF1UAcXCBgk5PI98mqm9K6Lf8ujRA7jxH9vEPdJvonObaIrsjGOGa1EzbSt6QasBq1HhU9XpknHiVPZ5EnwM0WhWW5oK9AhlYAqRzBB5gics6pQ9SNozUuDkiQG021tvs6ALkl6hGRTTm2O9s8lHn44BlJud6ldm/mtCmo/WZm93DLQonNZSIlZFcmqxMqtt6ldW/nVCmw/VYr7+KXfZrau32iUi1JWoBk035NjvGORHiPDOMxOicFloRsi+CeiJTNot4dvpVc07NTXqKcHB4UB7i2Dk+QPnM4QlN4iizklyXOJk1Telclv8AlUaIHceI/tyPdO5Yb1GDgajbjHaabc/Urdf7Qmz0tnYp4sTTZjW9b6Wfgp73mr6Pq1HWbIVdOcMvQ9hB7mB6GZRvW+ln4Ke95bSpqzDK3ekjdg/phbfbPwtN3mEbB/TC2+2fhabncV1tqDPcEKqgsxPQAcyTLaz1r+iKPSzkiZfW3qv6Y+gt14cnh4nIOOzPLkcdkn9i9rK+0t2wagqU0HynDE8z0UcuvU+HrExlp5xWWjRWRbwi4xETEuIiIAiIgCIiAIiIBSd4mzFxtDXonTuDCBw3E2PzuDGOR7jMq1TT30rUHo3eONCAcHI5gNyPkRPRcwnb76ZXP2l+BJ36SxvyeyRz3RS6kfoej1dcv/RWPDxcJb5RwMDGew980DYnYm50bX1rah6PhVWA4WJOSMfVHZmQG6r6W/hVPes2Xp1jU3Si9q4wKoJrJl21Ow97q20Natbinwuw4cvg4CqvPl4SJbdvfheQpHwFT/MS66rvHs7GsVt+OuRyJpgcPqYkZ8xkSNO9Wlnlbv8A2xIjO/Cwg4155M0vbR7C7aneKUdThlPZ29nhzyJbt098bfaQ0s/Jq0zkfrL8oH2cXtkBtRqw1zW3r01KBgvyScnkoXs8p393BxtpQx/9n+G86bOtTz2Mo9J9Cd3uau1S/S1pnCKodx3sc4B8gM/1vCUWwsn1G9WlZrxO5wo/b7AMn1Se3knO2df8P4EnLuxGdsaefq1PhMrDyU5XbJMvNPB3k3X3hT5VSgD3cTH+CfFHd5fWd9TbFNwtRCeB+wEE/nheybBE4/5dhv4MTOt7+ptStqVvSOA+XfxC4Cg+GST/AFRMztqDXVyqUBlnYKo7yTgD2mXbe/8AP9L7kfE8pdnctZXaVKH5yMGXPPmDkZnbp1ipYMLH5y/HdVU/4XIuV9Jj830Z4c93FxZx48Pqme1qRoVmWqMMpKkdxBwR7Za/yj3/ANan/d/7yrXVdrq6epW/OdmZscubEsf2mTUrFneRPb+JqG6HU2r2FW3qnIpFWTwD5yo8Awz/AFpnGu/Ptx9/V+Npc9zvzpX+7X3mUzXfn24+/q/G0pWsXS+i0n5EcuhaFX165KaaoJAyxJACjpk/7AyZ1fd/eaXYNVqGk6oMsEZiQBzJwyjIA5yW3OfOVx92nvM0jWfmit90/wAJmduolGzauC0K045PO01zdvqnotiKj3HNaDVf7IAq/wARmRDpNC2QON2l/jvq/wCGk11Mcwx8opU8Mol9ePqF49W7OXdizHxPYPAdAOwASX2c2TudokZrEIqKcF3JAz1wMAknBHZIKbPutH/SCfbqfEZN9jrhmIrjul1Mz2j2VudnQpvwpVjgOhJXPXByAQcZPTvkZp18+m3yVrU4dGDD94PgRkHwJmtb2B/0r+Kn8Ux2KJuyGZCyO2XQ2rbnXTZ7H+lsjg1wioe0BxxEjx4AcHvxMUHIcpoe2xzu80/PdR/wjM7f8wyNNFKP2LXllt0nd/eapYrVT0dNWGVFRiCQeYOFU4B8efhIHWdKq6LfmlqC8LAA8jkEHoyntHI+wz0FZDFmmPqL7hMt3wj/AN5o/dH4jMqdRKc8MvOtRjlEXu31VtO2mRAfkVvkMPHmUPmG5eTGc+9b6Wfgp73kBs19I7b/APRR+NZP71vpZ+CnveatLxk/gpnyfZG7B/TC2+2fhaWvertFkiztD3NVI9qp7mP9XxlD0TUTpOqpXQcRTJAPTJUqM+GTOrXrNc12euSzMSzE9STzJlpVbrFJ+yIU8RwfVpbPe3S07UcTuwVR3k/u8ZvmzejJoOkJRo8yObN9Zj1b/LuAAlK3S6GppNd1sFslEHXh+sT3Meg8PtTSZx6q3L2r2N6YYWREROQ2EREAREQBERAEREATCdvvplc/aX4Em7TCdvvplc/aX4EnXo/W/wCjG/0kjuq+lv4VT3rL9vIvGs9kavoTguVTPgxAb2rkeuUDdV9LR91U/hmk7baU2sbNVaduMvgMo7ypDY8yAR65a9pXrPwRX/zeDB5d9E3cVdU0unWautP0ihgvAW5HmMniHPHZKQRg4PI9x/fJzT9r73TrAUbOtwoPzcqrFR3AkHl7uydlim15GYR258x1do9IOhau9B3DlQvygOHOQG6ZPf3yS3cfTW3/ABP8OpIC6unvLgvdOzuTzZjkn/wdkn93H01t/wAT/DqSJ58N57f4TH1LHc5N5lM09sqpb9JaZHlwqvvUz43cXC2+2FH0xwG41BPeVOB6zy8yJdN5+zT6nQW409S1SmOF1AyWTqCveVJPLtBPdiZL1lKmrKsfGCZ5jPJ6Wn4Twj5U88JrN0iYS4rgdwquB7OKLO4e51Wibp2c+lp82Yt+kO+c/wDDfc18f4LhvhpldZosehpED1MSfiEpmkrTfVKQv/6M1ED88fJJAJyOnLtmxbwdnm1/Rx/wgzVpEsg+sDyZPXyI8QJilRDTqFaoKkHBBGCD3EHoZvppKVeDO1Ylk2kbvNOI5Um/vX/1R+TvTv8AtN/ev/qmQUNVuLamFtq9ZFHQLVdQPIAxV1W4rDFavWYfrVGPvMp4Fv7k+JD9TcdC2atdCrs2mKVZgA2XZuXUfnE4mIa78+3H39X42mibnBiwuPvF90zvXfn24+/q/G0mhNWSTeRY04rBdNznzlcfdp7zNC2kuls9ArvXOAKT+skEADxJIAmB2l7VsmJsqlSmTyJR2QnwPCRmft3f1r0D/jatSpjpxuz48uInEmzTb57siNu2ODrDpNG2Ool92l9wjqaxHjimn+Rmf2lq97crTs1LuxwFXqf9vE8hN42Y0UaNs+lvUwxwePuJbJb1c8DwAjVTUYpfJFUcswKbFuouVq7L8CEcSVH4h2jJ4gfIg9fA90zbarZ6ps7qRSoCaZJ9G/Yw7Bn6wHIj19CJFW9w9rU4rV2RumUYqfaDNLIK6HRlYy2S6ms727haezqoxHE1VcDtIUEk+Q5e0TIZy3Fd7mpxXLM7fWZix9pkvsls6+0WphVB9EpHpX7AOpUH6x6AeOeyK4qqHViTc5dC17c0Gp7vbDiH5voQfA+iP+UzhhlZ6A2m0Ya3oT0BhSQCh7Ay819XLB8CZg99Z1NPu2pXqlHXqp947wewjkZnpbFKLXuWujhnoLR7lbzSqVS3IKsikEeXvHTEy7e5crV2gppTIJSl8rHYSSQD44wfWJTra+q2iEWlWpTB6hHZQfPBE4GPESW5k8yT7zFWm2T3ZE7d0cEnsuhqbS2wT/v0j7GBP7AZO71vpZ+CnveSO63Zt6l8Ly7Uqig+iz+kxGOIfqgE8+0nl0kdvW+ln4Ke95O9O7C9kMYryRGxlut3tRQS5AZGLKwPQgo84dpdGbQdYejVyQOaMf0kPQ+fYfEGdvYP6YW32z8LTSt42z38taPx2wzWo5ZcdWX9JPYMjxGO2J27LUnw0Iw3QZRN3G0P8jax6O4OKVYhTnordFby7D5g9k2ieaeom1butof5a0fguTmtRwrZ6sv6L+wYPiPGY6ur819l6Z/iWyJTNV2hr0NTdaXII4UJw5ZwSmSnP9cDoeat6rfQqeloKx7QD7ec45QcVlm6eTkiIlSRERAEREAREQBK/qOxdjqV81W8pFncgsfSOM4AHQMAOQEsES0ZOPDwQ0nyQekbJWejXnpdOplXwVzxu3I4zyZiOyTkRIlJy6thJLggdY2PstYr8d5S+WerIShP2sHBPiQZ07bd9p9B8mkXx9d2I9mQD65aollbNLCbI2R7ELqWylnqdGml1RHDT4uBUJpgcWM8kI+qJxaXsbZaVfrWsaRV1zg+kc9QVPIsR0Jk/EeJPGMvA2xznAkJq2ydlq9Qte0VLHqykox8ypGfXmTcSqk49US0nyU/8m1hxdKnl6Qzv2OxNhY1A1GgCwIILsz8xzBwxI/ZLDEu7Zv3ZGyPYSL1fZ211k51Girn63NW8uJcHHhmSkSibXVEtZ5Ke27awJ5CoPAVD+/M5aW7vT6Z+VTZvOo/7iJa4l/Gs/ZkbI9jp6ZpVDSaRXTqa0wTk8I6+JPb65H3uyFjfOWuLdMsSSVyhJPMklCOZMnIlVOSeUydqKi+7nT2/NR18qjfvJn7S3c6eh+XTdvOo38JEtsS3jWfsyNkex0dM0e30lMadSSnnqVHM+Z6n1md6IlG2+SxxXVsl5QKXaK6nqrAEHzBlbuN32n13yKRX7LsB7M4HqlpiTGco8MhxT5Kvbbv9PoPk0SxH1nYj2ZwfWJY7a2S0oBLVVRR0VQAB5ATliJTlLlhRS4E6Op6RQ1anjUaSVMdOIcx9k9R6jO9EhNrgkqb7utPZvk03HgKjfvJnbsNibCwqcVKgGI7ahL/ALGJGfVLDEu7Zv3ZXZHsByHKQmsbJ2etXnpdRpln4QuQ7ryGSOSsB2mTcSkZOLymS0nyV7T9irHTb1atnSKuhyp9I5xyI6FiDyJlhiJMpOXLyEkuCtV9gtPr12epQOWJJxUqAZPM4AbAHgJ2dI2TtNGvPS6bTZHwVz6RzyOMghmIPQeyTkSXZNrGWRsj2OpW0yjXuRUrU1Ljox7PLz7e+duIlMlhERAEREAREQBERAEREAREQBERAEREAREQBERAEREAREQBERAEREAREQBERAEREAREQBERAEREAREQBERAEREAREQBERAEREAREQBERAEREAREQBERAEREAREQBERAEREAREQBERAEREAREQBERAEREAREQBERAEREAREQBERAEREAREQ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032" name="Picture 8" descr="Facebook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695" y="4224273"/>
            <a:ext cx="692438" cy="25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76511" y="72208"/>
            <a:ext cx="8229600" cy="85725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E" dirty="0" smtClean="0"/>
              <a:t>What is a “Knowledge Graph”?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4088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22085" y="170756"/>
            <a:ext cx="8229600" cy="47556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200" dirty="0" smtClean="0"/>
              <a:t>The Chasm in </a:t>
            </a:r>
            <a:r>
              <a:rPr lang="en-US" sz="3200" b="1" dirty="0" smtClean="0"/>
              <a:t>Knowledge Integration</a:t>
            </a:r>
            <a:endParaRPr lang="en-IE" sz="4000" dirty="0"/>
          </a:p>
        </p:txBody>
      </p:sp>
      <p:sp>
        <p:nvSpPr>
          <p:cNvPr id="3" name="Shape 23"/>
          <p:cNvSpPr/>
          <p:nvPr/>
        </p:nvSpPr>
        <p:spPr>
          <a:xfrm>
            <a:off x="1559496" y="3870539"/>
            <a:ext cx="761999" cy="400049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4" name="Shape 24"/>
          <p:cNvCxnSpPr/>
          <p:nvPr/>
        </p:nvCxnSpPr>
        <p:spPr>
          <a:xfrm>
            <a:off x="602155" y="4028766"/>
            <a:ext cx="8174307" cy="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" name="Shape 25"/>
          <p:cNvCxnSpPr/>
          <p:nvPr/>
        </p:nvCxnSpPr>
        <p:spPr>
          <a:xfrm>
            <a:off x="602155" y="1660106"/>
            <a:ext cx="0" cy="2357692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" name="Shape 26"/>
          <p:cNvSpPr txBox="1"/>
          <p:nvPr/>
        </p:nvSpPr>
        <p:spPr>
          <a:xfrm>
            <a:off x="492696" y="4277782"/>
            <a:ext cx="1371599" cy="461635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" dirty="0">
                <a:solidFill>
                  <a:schemeClr val="tx1"/>
                </a:solidFill>
              </a:rPr>
              <a:t>Big Data</a:t>
            </a:r>
          </a:p>
        </p:txBody>
      </p:sp>
      <p:sp>
        <p:nvSpPr>
          <p:cNvPr id="7" name="Shape 27"/>
          <p:cNvSpPr txBox="1"/>
          <p:nvPr/>
        </p:nvSpPr>
        <p:spPr>
          <a:xfrm>
            <a:off x="1460054" y="3413243"/>
            <a:ext cx="1202900" cy="615523"/>
          </a:xfrm>
          <a:prstGeom prst="rect">
            <a:avLst/>
          </a:prstGeom>
        </p:spPr>
        <p:txBody>
          <a:bodyPr wrap="square"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" sz="1400" dirty="0">
                <a:solidFill>
                  <a:schemeClr val="tx1"/>
                </a:solidFill>
              </a:rPr>
              <a:t>Hadoop and NoSQL</a:t>
            </a:r>
          </a:p>
        </p:txBody>
      </p:sp>
      <p:sp>
        <p:nvSpPr>
          <p:cNvPr id="8" name="Shape 28"/>
          <p:cNvSpPr txBox="1"/>
          <p:nvPr/>
        </p:nvSpPr>
        <p:spPr>
          <a:xfrm>
            <a:off x="5793830" y="4070563"/>
            <a:ext cx="3004190" cy="461635"/>
          </a:xfrm>
          <a:prstGeom prst="rect">
            <a:avLst/>
          </a:prstGeom>
        </p:spPr>
        <p:txBody>
          <a:bodyPr wrap="square"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" b="1" dirty="0">
                <a:solidFill>
                  <a:schemeClr val="tx1"/>
                </a:solidFill>
              </a:rPr>
              <a:t>Smart Content</a:t>
            </a:r>
          </a:p>
        </p:txBody>
      </p:sp>
      <p:sp>
        <p:nvSpPr>
          <p:cNvPr id="9" name="Shape 29"/>
          <p:cNvSpPr txBox="1"/>
          <p:nvPr/>
        </p:nvSpPr>
        <p:spPr>
          <a:xfrm>
            <a:off x="5793830" y="4506118"/>
            <a:ext cx="3003820" cy="461635"/>
          </a:xfrm>
          <a:prstGeom prst="rect">
            <a:avLst/>
          </a:prstGeom>
        </p:spPr>
        <p:txBody>
          <a:bodyPr wrap="square"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" b="1" dirty="0">
                <a:solidFill>
                  <a:schemeClr val="tx2"/>
                </a:solidFill>
              </a:rPr>
              <a:t>Logical Data Warehouse</a:t>
            </a:r>
          </a:p>
        </p:txBody>
      </p:sp>
      <p:sp>
        <p:nvSpPr>
          <p:cNvPr id="10" name="Shape 30"/>
          <p:cNvSpPr txBox="1"/>
          <p:nvPr/>
        </p:nvSpPr>
        <p:spPr>
          <a:xfrm>
            <a:off x="689905" y="3028173"/>
            <a:ext cx="1371599" cy="461635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" b="1" dirty="0" smtClean="0">
                <a:solidFill>
                  <a:schemeClr val="tx1"/>
                </a:solidFill>
              </a:rPr>
              <a:t>Volume</a:t>
            </a:r>
            <a:endParaRPr lang="en" b="1" dirty="0">
              <a:solidFill>
                <a:schemeClr val="tx1"/>
              </a:solidFill>
            </a:endParaRPr>
          </a:p>
        </p:txBody>
      </p:sp>
      <p:sp>
        <p:nvSpPr>
          <p:cNvPr id="11" name="Shape 31"/>
          <p:cNvSpPr txBox="1"/>
          <p:nvPr/>
        </p:nvSpPr>
        <p:spPr>
          <a:xfrm>
            <a:off x="1540685" y="2757419"/>
            <a:ext cx="1371599" cy="461635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" b="1" dirty="0">
                <a:solidFill>
                  <a:schemeClr val="tx1"/>
                </a:solidFill>
              </a:rPr>
              <a:t>Velocity:</a:t>
            </a:r>
          </a:p>
        </p:txBody>
      </p:sp>
      <p:sp>
        <p:nvSpPr>
          <p:cNvPr id="12" name="Shape 32"/>
          <p:cNvSpPr txBox="1"/>
          <p:nvPr/>
        </p:nvSpPr>
        <p:spPr>
          <a:xfrm>
            <a:off x="4974455" y="1748980"/>
            <a:ext cx="1499011" cy="461635"/>
          </a:xfrm>
          <a:prstGeom prst="rect">
            <a:avLst/>
          </a:prstGeom>
        </p:spPr>
        <p:txBody>
          <a:bodyPr wrap="square"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" b="1" dirty="0">
                <a:solidFill>
                  <a:schemeClr val="tx1"/>
                </a:solidFill>
              </a:rPr>
              <a:t>Variability:</a:t>
            </a:r>
          </a:p>
        </p:txBody>
      </p:sp>
      <p:sp>
        <p:nvSpPr>
          <p:cNvPr id="13" name="Shape 33"/>
          <p:cNvSpPr txBox="1"/>
          <p:nvPr/>
        </p:nvSpPr>
        <p:spPr>
          <a:xfrm>
            <a:off x="141784" y="820832"/>
            <a:ext cx="1371599" cy="461635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" dirty="0">
                <a:solidFill>
                  <a:schemeClr val="tx1"/>
                </a:solidFill>
              </a:rPr>
              <a:t>Challenge</a:t>
            </a:r>
          </a:p>
        </p:txBody>
      </p:sp>
      <p:sp>
        <p:nvSpPr>
          <p:cNvPr id="14" name="Shape 35"/>
          <p:cNvSpPr txBox="1"/>
          <p:nvPr/>
        </p:nvSpPr>
        <p:spPr>
          <a:xfrm>
            <a:off x="5127099" y="1165862"/>
            <a:ext cx="1499011" cy="461635"/>
          </a:xfrm>
          <a:prstGeom prst="rect">
            <a:avLst/>
          </a:prstGeom>
        </p:spPr>
        <p:txBody>
          <a:bodyPr wrap="square"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" b="1" dirty="0">
                <a:solidFill>
                  <a:schemeClr val="tx1"/>
                </a:solidFill>
              </a:rPr>
              <a:t>Variety:</a:t>
            </a:r>
          </a:p>
        </p:txBody>
      </p:sp>
      <p:cxnSp>
        <p:nvCxnSpPr>
          <p:cNvPr id="15" name="Shape 37"/>
          <p:cNvCxnSpPr/>
          <p:nvPr/>
        </p:nvCxnSpPr>
        <p:spPr>
          <a:xfrm flipV="1">
            <a:off x="386131" y="1958726"/>
            <a:ext cx="0" cy="1494914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" name="Shape 40"/>
          <p:cNvSpPr txBox="1"/>
          <p:nvPr/>
        </p:nvSpPr>
        <p:spPr>
          <a:xfrm>
            <a:off x="2436749" y="2838952"/>
            <a:ext cx="1904999" cy="353913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" sz="1100" dirty="0">
                <a:solidFill>
                  <a:schemeClr val="tx1"/>
                </a:solidFill>
              </a:rPr>
              <a:t>the speed of data</a:t>
            </a:r>
          </a:p>
        </p:txBody>
      </p:sp>
      <p:sp>
        <p:nvSpPr>
          <p:cNvPr id="17" name="Shape 41"/>
          <p:cNvSpPr txBox="1"/>
          <p:nvPr/>
        </p:nvSpPr>
        <p:spPr>
          <a:xfrm>
            <a:off x="6367157" y="1774573"/>
            <a:ext cx="1676399" cy="52319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buNone/>
            </a:pPr>
            <a:r>
              <a:rPr lang="en" sz="1100" dirty="0">
                <a:solidFill>
                  <a:schemeClr val="tx1"/>
                </a:solidFill>
              </a:rPr>
              <a:t>schema diversity </a:t>
            </a:r>
            <a:r>
              <a:rPr lang="en" sz="1100" dirty="0" smtClean="0">
                <a:solidFill>
                  <a:schemeClr val="tx1"/>
                </a:solidFill>
              </a:rPr>
              <a:t>semistructured data</a:t>
            </a:r>
            <a:endParaRPr lang="en" sz="1100" dirty="0">
              <a:solidFill>
                <a:schemeClr val="tx1"/>
              </a:solidFill>
            </a:endParaRPr>
          </a:p>
        </p:txBody>
      </p:sp>
      <p:sp>
        <p:nvSpPr>
          <p:cNvPr id="18" name="Shape 42"/>
          <p:cNvSpPr txBox="1"/>
          <p:nvPr/>
        </p:nvSpPr>
        <p:spPr>
          <a:xfrm>
            <a:off x="6370033" y="1225790"/>
            <a:ext cx="1676399" cy="52319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buNone/>
            </a:pPr>
            <a:r>
              <a:rPr lang="en" sz="1100" dirty="0" smtClean="0">
                <a:solidFill>
                  <a:schemeClr val="tx1"/>
                </a:solidFill>
              </a:rPr>
              <a:t>Different context and </a:t>
            </a:r>
            <a:br>
              <a:rPr lang="en" sz="1100" dirty="0" smtClean="0">
                <a:solidFill>
                  <a:schemeClr val="tx1"/>
                </a:solidFill>
              </a:rPr>
            </a:br>
            <a:r>
              <a:rPr lang="en" sz="1100" dirty="0" smtClean="0">
                <a:solidFill>
                  <a:schemeClr val="tx1"/>
                </a:solidFill>
              </a:rPr>
              <a:t>business needs</a:t>
            </a:r>
            <a:endParaRPr lang="en" sz="1100" dirty="0">
              <a:solidFill>
                <a:schemeClr val="tx1"/>
              </a:solidFill>
            </a:endParaRPr>
          </a:p>
        </p:txBody>
      </p:sp>
      <p:cxnSp>
        <p:nvCxnSpPr>
          <p:cNvPr id="19" name="Shape 43"/>
          <p:cNvCxnSpPr/>
          <p:nvPr/>
        </p:nvCxnSpPr>
        <p:spPr>
          <a:xfrm>
            <a:off x="1795501" y="4508599"/>
            <a:ext cx="3777378" cy="23599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0" name="Shape 44"/>
          <p:cNvSpPr/>
          <p:nvPr/>
        </p:nvSpPr>
        <p:spPr>
          <a:xfrm>
            <a:off x="5064696" y="3927688"/>
            <a:ext cx="1981198" cy="283796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21" name="Straight Connector 20"/>
          <p:cNvCxnSpPr/>
          <p:nvPr/>
        </p:nvCxnSpPr>
        <p:spPr>
          <a:xfrm>
            <a:off x="5717937" y="4506118"/>
            <a:ext cx="30585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http://www.pentaho.com/images/2011/hado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65" y="3490859"/>
            <a:ext cx="621058" cy="46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s://kauilapele.files.wordpress.com/2012/03/crossing_the_chas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7" t="6414" r="19647" b="25601"/>
          <a:stretch/>
        </p:blipFill>
        <p:spPr bwMode="auto">
          <a:xfrm>
            <a:off x="3214773" y="1497243"/>
            <a:ext cx="1474535" cy="10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technet.microsoft.com/en-us/library/Aa902680.sql_olapdistinctcount_02(l=en-us,v=sql.80)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992" y="2540691"/>
            <a:ext cx="1581653" cy="91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an 33"/>
          <p:cNvSpPr/>
          <p:nvPr/>
        </p:nvSpPr>
        <p:spPr>
          <a:xfrm>
            <a:off x="5502639" y="3069465"/>
            <a:ext cx="722712" cy="46029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SQL</a:t>
            </a:r>
            <a:endParaRPr lang="en-IE" sz="2000" b="1" dirty="0"/>
          </a:p>
        </p:txBody>
      </p:sp>
      <p:pic>
        <p:nvPicPr>
          <p:cNvPr id="2050" name="Picture 2" descr="http://www.clker.com/cliparts/e/2/a/d/1206574733930851359Ryan_Taylor_Green_Tick.svg.m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96" y="2829638"/>
            <a:ext cx="502008" cy="57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www.clker.com/cliparts/e/2/a/d/1206574733930851359Ryan_Taylor_Green_Tick.svg.m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291" y="2540691"/>
            <a:ext cx="502008" cy="57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ages.wikia.com/thesimsmedieval/images/c/ce/NoCheckmar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300" y="2455916"/>
            <a:ext cx="662668" cy="66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67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98" t="23080" r="29109" b="13588"/>
          <a:stretch/>
        </p:blipFill>
        <p:spPr bwMode="auto">
          <a:xfrm>
            <a:off x="30510" y="438873"/>
            <a:ext cx="3339771" cy="241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41365" y="430071"/>
            <a:ext cx="52930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Enterprise Knowledge Graphs</a:t>
            </a:r>
          </a:p>
          <a:p>
            <a:endParaRPr lang="en-US" b="1" dirty="0" smtClean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Tx/>
              <a:buAutoNum type="arabicParenR"/>
            </a:pPr>
            <a:r>
              <a:rPr lang="en-US" b="1" dirty="0" smtClean="0">
                <a:solidFill>
                  <a:schemeClr val="tx1"/>
                </a:solidFill>
                <a:latin typeface="+mn-lt"/>
              </a:rPr>
              <a:t>Graph Based - “No Schema”</a:t>
            </a:r>
          </a:p>
          <a:p>
            <a:pPr marL="342900" indent="-342900">
              <a:buFontTx/>
              <a:buAutoNum type="arabicParenR"/>
            </a:pPr>
            <a:r>
              <a:rPr lang="en-US" b="1" dirty="0" smtClean="0">
                <a:solidFill>
                  <a:schemeClr val="tx1"/>
                </a:solidFill>
                <a:latin typeface="+mn-lt"/>
              </a:rPr>
              <a:t>Add first, pay </a:t>
            </a:r>
            <a:r>
              <a:rPr lang="en-US" b="1" dirty="0" err="1" smtClean="0">
                <a:solidFill>
                  <a:schemeClr val="tx1"/>
                </a:solidFill>
                <a:latin typeface="+mn-lt"/>
              </a:rPr>
              <a:t>asa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 you go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understand and use later.</a:t>
            </a:r>
          </a:p>
          <a:p>
            <a:pPr marL="342900" indent="-342900">
              <a:buFontTx/>
              <a:buAutoNum type="arabicParenR"/>
            </a:pPr>
            <a:r>
              <a:rPr lang="en-US" b="1" dirty="0" smtClean="0">
                <a:solidFill>
                  <a:schemeClr val="tx1"/>
                </a:solidFill>
                <a:latin typeface="+mn-lt"/>
              </a:rPr>
              <a:t>Made for Variety/Variability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: 10+ year/ 1Be+ research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3" name="Picture 15" descr="Resource Description Format (RDF)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404" y="3286329"/>
            <a:ext cx="911868" cy="91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hape 32"/>
          <p:cNvSpPr txBox="1"/>
          <p:nvPr/>
        </p:nvSpPr>
        <p:spPr>
          <a:xfrm>
            <a:off x="3776836" y="3869447"/>
            <a:ext cx="1499011" cy="461635"/>
          </a:xfrm>
          <a:prstGeom prst="rect">
            <a:avLst/>
          </a:prstGeom>
        </p:spPr>
        <p:txBody>
          <a:bodyPr wrap="square"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" b="1" dirty="0">
                <a:solidFill>
                  <a:schemeClr val="tx1"/>
                </a:solidFill>
              </a:rPr>
              <a:t>Variability:</a:t>
            </a:r>
          </a:p>
        </p:txBody>
      </p:sp>
      <p:sp>
        <p:nvSpPr>
          <p:cNvPr id="20" name="Shape 35"/>
          <p:cNvSpPr txBox="1"/>
          <p:nvPr/>
        </p:nvSpPr>
        <p:spPr>
          <a:xfrm>
            <a:off x="3929480" y="3286329"/>
            <a:ext cx="1499011" cy="461635"/>
          </a:xfrm>
          <a:prstGeom prst="rect">
            <a:avLst/>
          </a:prstGeom>
        </p:spPr>
        <p:txBody>
          <a:bodyPr wrap="square"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" b="1" dirty="0">
                <a:solidFill>
                  <a:schemeClr val="tx1"/>
                </a:solidFill>
              </a:rPr>
              <a:t>Variety:</a:t>
            </a:r>
          </a:p>
        </p:txBody>
      </p:sp>
      <p:sp>
        <p:nvSpPr>
          <p:cNvPr id="21" name="Shape 41"/>
          <p:cNvSpPr txBox="1"/>
          <p:nvPr/>
        </p:nvSpPr>
        <p:spPr>
          <a:xfrm>
            <a:off x="5169538" y="3895040"/>
            <a:ext cx="1676399" cy="52319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buNone/>
            </a:pPr>
            <a:r>
              <a:rPr lang="en" sz="1100" dirty="0">
                <a:solidFill>
                  <a:schemeClr val="tx1"/>
                </a:solidFill>
              </a:rPr>
              <a:t>schema diversity </a:t>
            </a:r>
            <a:r>
              <a:rPr lang="en" sz="1100" dirty="0" smtClean="0">
                <a:solidFill>
                  <a:schemeClr val="tx1"/>
                </a:solidFill>
              </a:rPr>
              <a:t>semistructured data</a:t>
            </a:r>
            <a:endParaRPr lang="en" sz="1100" dirty="0">
              <a:solidFill>
                <a:schemeClr val="tx1"/>
              </a:solidFill>
            </a:endParaRPr>
          </a:p>
        </p:txBody>
      </p:sp>
      <p:sp>
        <p:nvSpPr>
          <p:cNvPr id="22" name="Shape 42"/>
          <p:cNvSpPr txBox="1"/>
          <p:nvPr/>
        </p:nvSpPr>
        <p:spPr>
          <a:xfrm>
            <a:off x="5172414" y="3346257"/>
            <a:ext cx="1676399" cy="52319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buNone/>
            </a:pPr>
            <a:r>
              <a:rPr lang="en" sz="1100" dirty="0" smtClean="0">
                <a:solidFill>
                  <a:schemeClr val="tx1"/>
                </a:solidFill>
              </a:rPr>
              <a:t>Different context and </a:t>
            </a:r>
            <a:br>
              <a:rPr lang="en" sz="1100" dirty="0" smtClean="0">
                <a:solidFill>
                  <a:schemeClr val="tx1"/>
                </a:solidFill>
              </a:rPr>
            </a:br>
            <a:r>
              <a:rPr lang="en" sz="1100" dirty="0" smtClean="0">
                <a:solidFill>
                  <a:schemeClr val="tx1"/>
                </a:solidFill>
              </a:rPr>
              <a:t>business needs</a:t>
            </a:r>
            <a:endParaRPr lang="en" sz="1100" dirty="0">
              <a:solidFill>
                <a:schemeClr val="tx1"/>
              </a:solidFill>
            </a:endParaRPr>
          </a:p>
        </p:txBody>
      </p:sp>
      <p:pic>
        <p:nvPicPr>
          <p:cNvPr id="23" name="Picture 2" descr="http://www.clker.com/cliparts/e/2/a/d/1206574733930851359Ryan_Taylor_Green_Tick.svg.m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000" y="3649403"/>
            <a:ext cx="502008" cy="57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www.clker.com/cliparts/e/2/a/d/1206574733930851359Ryan_Taylor_Green_Tick.svg.m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295" y="3057310"/>
            <a:ext cx="502008" cy="57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8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2955705" y="4412512"/>
            <a:ext cx="2162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>
                <a:solidFill>
                  <a:schemeClr val="tx1"/>
                </a:solidFill>
              </a:rPr>
              <a:t>Knowledge Graph</a:t>
            </a:r>
            <a:endParaRPr lang="en-IE" sz="1400" dirty="0">
              <a:solidFill>
                <a:schemeClr val="tx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98" t="23080" r="29109" b="13588"/>
          <a:stretch/>
        </p:blipFill>
        <p:spPr bwMode="auto">
          <a:xfrm>
            <a:off x="2919788" y="2099659"/>
            <a:ext cx="2864588" cy="2075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climate4you.com/images/LowCloudCoverVersusGlobalSurfaceAirTemperatur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8" y="1484982"/>
            <a:ext cx="1069070" cy="65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847" y="891387"/>
            <a:ext cx="888535" cy="429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12" y="1099122"/>
            <a:ext cx="765025" cy="115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12" y="1251522"/>
            <a:ext cx="765025" cy="115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12" y="1403922"/>
            <a:ext cx="765025" cy="115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1389177" y="2346972"/>
            <a:ext cx="463670" cy="139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ight Arrow 13"/>
          <p:cNvSpPr/>
          <p:nvPr/>
        </p:nvSpPr>
        <p:spPr>
          <a:xfrm rot="21312152">
            <a:off x="1361259" y="1824093"/>
            <a:ext cx="463670" cy="139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ight Arrow 14"/>
          <p:cNvSpPr/>
          <p:nvPr/>
        </p:nvSpPr>
        <p:spPr>
          <a:xfrm rot="21065515">
            <a:off x="1358950" y="1458313"/>
            <a:ext cx="463670" cy="139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TextBox 7"/>
          <p:cNvSpPr txBox="1"/>
          <p:nvPr/>
        </p:nvSpPr>
        <p:spPr>
          <a:xfrm>
            <a:off x="1830601" y="1285500"/>
            <a:ext cx="6859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100" dirty="0" smtClean="0">
                <a:solidFill>
                  <a:schemeClr val="tx1"/>
                </a:solidFill>
              </a:rPr>
              <a:t>Tables</a:t>
            </a:r>
            <a:endParaRPr lang="en-IE" sz="11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5601" y="2004473"/>
            <a:ext cx="1124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100" dirty="0" smtClean="0">
                <a:solidFill>
                  <a:schemeClr val="tx1"/>
                </a:solidFill>
              </a:rPr>
              <a:t>Data Graphs</a:t>
            </a:r>
            <a:endParaRPr lang="en-IE" sz="11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4020" y="2265794"/>
            <a:ext cx="12441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100" dirty="0" smtClean="0">
                <a:solidFill>
                  <a:schemeClr val="tx1"/>
                </a:solidFill>
              </a:rPr>
              <a:t>References, Key Concepts, Relations</a:t>
            </a:r>
            <a:endParaRPr lang="en-IE" sz="1100" dirty="0">
              <a:solidFill>
                <a:schemeClr val="tx1"/>
              </a:solidFill>
            </a:endParaRPr>
          </a:p>
        </p:txBody>
      </p:sp>
      <p:pic>
        <p:nvPicPr>
          <p:cNvPr id="1030" name="Picture 6" descr="https://developers.google.com/commerce-search/docs/images/gcs_taxonomy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98" y="3199913"/>
            <a:ext cx="1997277" cy="85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ight Arrow 21"/>
          <p:cNvSpPr/>
          <p:nvPr/>
        </p:nvSpPr>
        <p:spPr>
          <a:xfrm rot="1397127">
            <a:off x="2406172" y="2906910"/>
            <a:ext cx="481656" cy="242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Right Arrow 25"/>
          <p:cNvSpPr/>
          <p:nvPr/>
        </p:nvSpPr>
        <p:spPr>
          <a:xfrm rot="8219576">
            <a:off x="5843941" y="2182319"/>
            <a:ext cx="514497" cy="230033"/>
          </a:xfrm>
          <a:prstGeom prst="rightArrow">
            <a:avLst>
              <a:gd name="adj1" fmla="val 50000"/>
              <a:gd name="adj2" fmla="val 53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TextBox 29"/>
          <p:cNvSpPr txBox="1"/>
          <p:nvPr/>
        </p:nvSpPr>
        <p:spPr>
          <a:xfrm>
            <a:off x="5783106" y="598021"/>
            <a:ext cx="2453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 smtClean="0">
                <a:solidFill>
                  <a:schemeClr val="tx1"/>
                </a:solidFill>
              </a:rPr>
              <a:t>External Domain Data</a:t>
            </a:r>
            <a:endParaRPr lang="en-IE" sz="1200" dirty="0">
              <a:solidFill>
                <a:schemeClr val="tx1"/>
              </a:solidFill>
            </a:endParaRPr>
          </a:p>
        </p:txBody>
      </p:sp>
      <p:pic>
        <p:nvPicPr>
          <p:cNvPr id="1032" name="Picture 8" descr="http://www.ibm.com/developerworks/web/library/wa-realweb5/lod-datasets_2007-11-10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650" y="662157"/>
            <a:ext cx="2115305" cy="147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48485" y="583655"/>
            <a:ext cx="3145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 smtClean="0">
                <a:solidFill>
                  <a:schemeClr val="tx1"/>
                </a:solidFill>
              </a:rPr>
              <a:t>Unstructured/</a:t>
            </a:r>
            <a:r>
              <a:rPr lang="en-IE" sz="1200" dirty="0" err="1" smtClean="0">
                <a:solidFill>
                  <a:schemeClr val="tx1"/>
                </a:solidFill>
              </a:rPr>
              <a:t>Semistructured</a:t>
            </a:r>
            <a:r>
              <a:rPr lang="en-IE" sz="1200" dirty="0" smtClean="0">
                <a:solidFill>
                  <a:schemeClr val="tx1"/>
                </a:solidFill>
              </a:rPr>
              <a:t> content</a:t>
            </a:r>
            <a:endParaRPr lang="en-IE" sz="120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99605" y="2582551"/>
            <a:ext cx="2102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schemeClr val="tx1"/>
                </a:solidFill>
              </a:rPr>
              <a:t>Customer Data</a:t>
            </a:r>
            <a:endParaRPr lang="en-IE" sz="1400" dirty="0">
              <a:solidFill>
                <a:schemeClr val="tx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7121594" y="2886672"/>
            <a:ext cx="556265" cy="60728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6" name="Can 35"/>
          <p:cNvSpPr/>
          <p:nvPr/>
        </p:nvSpPr>
        <p:spPr>
          <a:xfrm>
            <a:off x="7273994" y="3039072"/>
            <a:ext cx="556265" cy="60728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9" name="Can 38"/>
          <p:cNvSpPr/>
          <p:nvPr/>
        </p:nvSpPr>
        <p:spPr>
          <a:xfrm>
            <a:off x="6414348" y="1330468"/>
            <a:ext cx="556265" cy="60728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0" name="Can 39"/>
          <p:cNvSpPr/>
          <p:nvPr/>
        </p:nvSpPr>
        <p:spPr>
          <a:xfrm>
            <a:off x="6498080" y="1528643"/>
            <a:ext cx="556265" cy="60728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Left-Right Arrow 3"/>
          <p:cNvSpPr/>
          <p:nvPr/>
        </p:nvSpPr>
        <p:spPr>
          <a:xfrm>
            <a:off x="5995949" y="3015390"/>
            <a:ext cx="787217" cy="19840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3" name="TextBox 42"/>
          <p:cNvSpPr txBox="1"/>
          <p:nvPr/>
        </p:nvSpPr>
        <p:spPr>
          <a:xfrm>
            <a:off x="1325235" y="3967489"/>
            <a:ext cx="20071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50" dirty="0" smtClean="0">
                <a:solidFill>
                  <a:schemeClr val="tx1"/>
                </a:solidFill>
              </a:rPr>
              <a:t>Enrichment and Encoding via Domain Ontology</a:t>
            </a:r>
            <a:endParaRPr lang="en-IE" sz="105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269462" y="4382987"/>
            <a:ext cx="2357686" cy="70788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E" sz="1000" dirty="0" smtClean="0">
                <a:solidFill>
                  <a:schemeClr val="tx1"/>
                </a:solidFill>
              </a:rPr>
              <a:t>Search++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1000" dirty="0" smtClean="0">
                <a:solidFill>
                  <a:schemeClr val="tx1"/>
                </a:solidFill>
              </a:rPr>
              <a:t>Recommendations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1000" dirty="0" smtClean="0">
                <a:solidFill>
                  <a:schemeClr val="tx1"/>
                </a:solidFill>
              </a:rPr>
              <a:t>Vertical applications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1000" dirty="0" smtClean="0">
                <a:solidFill>
                  <a:schemeClr val="tx1"/>
                </a:solidFill>
              </a:rPr>
              <a:t>Explorative interfaces</a:t>
            </a:r>
          </a:p>
        </p:txBody>
      </p:sp>
      <p:sp>
        <p:nvSpPr>
          <p:cNvPr id="33" name="Can 32"/>
          <p:cNvSpPr/>
          <p:nvPr/>
        </p:nvSpPr>
        <p:spPr>
          <a:xfrm>
            <a:off x="3643417" y="705231"/>
            <a:ext cx="556265" cy="60728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5" name="Can 34"/>
          <p:cNvSpPr/>
          <p:nvPr/>
        </p:nvSpPr>
        <p:spPr>
          <a:xfrm>
            <a:off x="3795817" y="857631"/>
            <a:ext cx="556265" cy="60728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7" name="TextBox 36"/>
          <p:cNvSpPr txBox="1"/>
          <p:nvPr/>
        </p:nvSpPr>
        <p:spPr>
          <a:xfrm>
            <a:off x="4225867" y="523657"/>
            <a:ext cx="1501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 smtClean="0">
                <a:solidFill>
                  <a:schemeClr val="tx1"/>
                </a:solidFill>
              </a:rPr>
              <a:t>Relational DB</a:t>
            </a:r>
            <a:endParaRPr lang="en-IE" sz="1400" dirty="0">
              <a:solidFill>
                <a:schemeClr val="tx1"/>
              </a:solidFill>
            </a:endParaRPr>
          </a:p>
        </p:txBody>
      </p:sp>
      <p:sp>
        <p:nvSpPr>
          <p:cNvPr id="38" name="Left-Right Arrow 37"/>
          <p:cNvSpPr/>
          <p:nvPr/>
        </p:nvSpPr>
        <p:spPr>
          <a:xfrm>
            <a:off x="2150176" y="3506081"/>
            <a:ext cx="717562" cy="280544"/>
          </a:xfrm>
          <a:prstGeom prst="left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5" name="Right Arrow 44"/>
          <p:cNvSpPr/>
          <p:nvPr/>
        </p:nvSpPr>
        <p:spPr>
          <a:xfrm rot="5400000">
            <a:off x="3779843" y="1698810"/>
            <a:ext cx="514497" cy="230033"/>
          </a:xfrm>
          <a:prstGeom prst="rightArrow">
            <a:avLst>
              <a:gd name="adj1" fmla="val 50000"/>
              <a:gd name="adj2" fmla="val 53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6" name="Picture 15" descr="Resource Description Format (RDF) log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761" y="4299971"/>
            <a:ext cx="424499" cy="4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://www.pentaho.com/images/2011/hadoop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896" y="4372977"/>
            <a:ext cx="468658" cy="35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reebase 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483" y="1937749"/>
            <a:ext cx="1143000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wiki.dbpedia.org/images/dbpedia_logo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38" y="1076196"/>
            <a:ext cx="592545" cy="36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032944" y="961587"/>
            <a:ext cx="974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/>
              <a:buChar char="ß"/>
            </a:pPr>
            <a:r>
              <a:rPr lang="en-IE" sz="1200" i="1" dirty="0" smtClean="0">
                <a:solidFill>
                  <a:schemeClr val="tx1"/>
                </a:solidFill>
              </a:rPr>
              <a:t>Align </a:t>
            </a:r>
            <a:r>
              <a:rPr lang="en-IE" sz="12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</a:p>
          <a:p>
            <a:endParaRPr lang="en-IE" sz="1200" i="1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1730181" y="4766326"/>
            <a:ext cx="4435857" cy="2407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" descr="C:\Users\giotum\Dropbox\sindice\Company\Press and Media\Website\Sindicetech elements\CloudSpaces logo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1"/>
          <a:stretch/>
        </p:blipFill>
        <p:spPr bwMode="auto">
          <a:xfrm>
            <a:off x="1288237" y="4614230"/>
            <a:ext cx="1401981" cy="30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12" y="4282"/>
            <a:ext cx="8229600" cy="857250"/>
          </a:xfrm>
        </p:spPr>
        <p:txBody>
          <a:bodyPr/>
          <a:lstStyle/>
          <a:p>
            <a:r>
              <a:rPr lang="en-IE" sz="2400" b="1" dirty="0" smtClean="0"/>
              <a:t>An Enterprise</a:t>
            </a:r>
            <a:r>
              <a:rPr lang="en-IE" sz="2400" dirty="0" smtClean="0"/>
              <a:t> Knowledge Graph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183574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8" grpId="0"/>
      <p:bldP spid="17" grpId="0"/>
      <p:bldP spid="18" grpId="0"/>
      <p:bldP spid="22" grpId="0" animBg="1"/>
      <p:bldP spid="26" grpId="0" animBg="1"/>
      <p:bldP spid="30" grpId="0"/>
      <p:bldP spid="32" grpId="0"/>
      <p:bldP spid="34" grpId="0"/>
      <p:bldP spid="12" grpId="0" animBg="1"/>
      <p:bldP spid="36" grpId="0" animBg="1"/>
      <p:bldP spid="39" grpId="0" animBg="1"/>
      <p:bldP spid="40" grpId="0" animBg="1"/>
      <p:bldP spid="4" grpId="0" animBg="1"/>
      <p:bldP spid="43" grpId="0"/>
      <p:bldP spid="44" grpId="0" animBg="1"/>
      <p:bldP spid="33" grpId="0" animBg="1"/>
      <p:bldP spid="35" grpId="0" animBg="1"/>
      <p:bldP spid="37" grpId="0"/>
      <p:bldP spid="38" grpId="0" animBg="1"/>
      <p:bldP spid="45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88" y="29762"/>
            <a:ext cx="8229600" cy="857250"/>
          </a:xfrm>
        </p:spPr>
        <p:txBody>
          <a:bodyPr/>
          <a:lstStyle/>
          <a:p>
            <a:r>
              <a:rPr lang="en-IE" sz="3600" dirty="0" smtClean="0"/>
              <a:t>A knowledge refinery model</a:t>
            </a:r>
            <a:endParaRPr lang="en-IE" sz="3600" dirty="0"/>
          </a:p>
        </p:txBody>
      </p:sp>
      <p:sp>
        <p:nvSpPr>
          <p:cNvPr id="4" name="Rectangle 3"/>
          <p:cNvSpPr/>
          <p:nvPr/>
        </p:nvSpPr>
        <p:spPr>
          <a:xfrm>
            <a:off x="1660937" y="1225476"/>
            <a:ext cx="5071303" cy="2498402"/>
          </a:xfrm>
          <a:prstGeom prst="rect">
            <a:avLst/>
          </a:prstGeom>
          <a:gradFill>
            <a:gsLst>
              <a:gs pos="6000">
                <a:srgbClr val="528CD2"/>
              </a:gs>
              <a:gs pos="68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13387" y="4049160"/>
            <a:ext cx="7788053" cy="37736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5" descr="Resource Description Format (RDF)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724" y="1787575"/>
            <a:ext cx="355924" cy="35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pentaho.com/images/2011/hadoo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99" y="4207594"/>
            <a:ext cx="603183" cy="45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 txBox="1">
            <a:spLocks/>
          </p:cNvSpPr>
          <p:nvPr/>
        </p:nvSpPr>
        <p:spPr>
          <a:xfrm>
            <a:off x="605299" y="4068028"/>
            <a:ext cx="8229600" cy="59195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E" sz="2800" dirty="0" smtClean="0"/>
              <a:t>Knowledge Workflow</a:t>
            </a:r>
            <a:endParaRPr lang="en-IE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43196" y="1823881"/>
            <a:ext cx="8402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dirty="0" smtClean="0">
                <a:solidFill>
                  <a:schemeClr val="tx1"/>
                </a:solidFill>
              </a:rPr>
              <a:t>Wikipedia</a:t>
            </a:r>
            <a:endParaRPr lang="en-IE" sz="11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45" y="1607773"/>
            <a:ext cx="14879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dirty="0" smtClean="0">
                <a:solidFill>
                  <a:schemeClr val="tx1"/>
                </a:solidFill>
              </a:rPr>
              <a:t>Freebase + </a:t>
            </a:r>
            <a:r>
              <a:rPr lang="en-IE" sz="1100" b="1" dirty="0" smtClean="0">
                <a:solidFill>
                  <a:schemeClr val="tx1"/>
                </a:solidFill>
              </a:rPr>
              <a:t>Others</a:t>
            </a:r>
            <a:endParaRPr lang="en-IE" sz="11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2036446"/>
            <a:ext cx="10534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dirty="0" smtClean="0">
                <a:solidFill>
                  <a:schemeClr val="tx1"/>
                </a:solidFill>
              </a:rPr>
              <a:t>Schema.org</a:t>
            </a:r>
            <a:br>
              <a:rPr lang="en-IE" sz="1100" dirty="0" smtClean="0">
                <a:solidFill>
                  <a:schemeClr val="tx1"/>
                </a:solidFill>
              </a:rPr>
            </a:br>
            <a:r>
              <a:rPr lang="en-IE" sz="1100" dirty="0" smtClean="0">
                <a:solidFill>
                  <a:schemeClr val="tx1"/>
                </a:solidFill>
              </a:rPr>
              <a:t>  </a:t>
            </a:r>
            <a:r>
              <a:rPr lang="en-IE" sz="1100" dirty="0" err="1" smtClean="0">
                <a:solidFill>
                  <a:schemeClr val="tx1"/>
                </a:solidFill>
              </a:rPr>
              <a:t>OpenGraph</a:t>
            </a:r>
            <a:endParaRPr lang="en-IE" sz="11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680" y="2505878"/>
            <a:ext cx="152638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dirty="0" smtClean="0">
                <a:solidFill>
                  <a:schemeClr val="tx1"/>
                </a:solidFill>
              </a:rPr>
              <a:t>Text content </a:t>
            </a:r>
            <a:br>
              <a:rPr lang="en-IE" sz="1100" dirty="0" smtClean="0">
                <a:solidFill>
                  <a:schemeClr val="tx1"/>
                </a:solidFill>
              </a:rPr>
            </a:br>
            <a:r>
              <a:rPr lang="en-IE" sz="1100" dirty="0" smtClean="0">
                <a:solidFill>
                  <a:schemeClr val="tx1"/>
                </a:solidFill>
              </a:rPr>
              <a:t>around OG/Schema</a:t>
            </a:r>
            <a:br>
              <a:rPr lang="en-IE" sz="1100" dirty="0" smtClean="0">
                <a:solidFill>
                  <a:schemeClr val="tx1"/>
                </a:solidFill>
              </a:rPr>
            </a:br>
            <a:endParaRPr lang="en-IE" sz="11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7788" y="84355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b="1" dirty="0" smtClean="0">
                <a:solidFill>
                  <a:schemeClr val="tx1"/>
                </a:solidFill>
              </a:rPr>
              <a:t>Sources</a:t>
            </a:r>
            <a:endParaRPr lang="en-IE" sz="12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58956" y="858437"/>
            <a:ext cx="1592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b="1" dirty="0" smtClean="0">
                <a:solidFill>
                  <a:schemeClr val="tx1"/>
                </a:solidFill>
              </a:rPr>
              <a:t>APIs </a:t>
            </a:r>
            <a:r>
              <a:rPr lang="en-IE" sz="12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Production</a:t>
            </a:r>
            <a:endParaRPr lang="en-IE" sz="12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33716" y="1808492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b="1" dirty="0" smtClean="0">
                <a:solidFill>
                  <a:schemeClr val="tx1"/>
                </a:solidFill>
              </a:rPr>
              <a:t>Neo4J</a:t>
            </a:r>
            <a:endParaRPr lang="en-IE" sz="12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902" y="1371900"/>
            <a:ext cx="12394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dirty="0" smtClean="0">
                <a:solidFill>
                  <a:schemeClr val="tx1"/>
                </a:solidFill>
              </a:rPr>
              <a:t>Structured data</a:t>
            </a:r>
            <a:endParaRPr lang="en-IE" sz="11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61097" y="1442062"/>
            <a:ext cx="998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b="1" dirty="0" smtClean="0">
                <a:solidFill>
                  <a:schemeClr val="tx1"/>
                </a:solidFill>
              </a:rPr>
              <a:t>SPARQL</a:t>
            </a:r>
            <a:br>
              <a:rPr lang="en-IE" sz="1200" b="1" dirty="0" smtClean="0">
                <a:solidFill>
                  <a:schemeClr val="tx1"/>
                </a:solidFill>
              </a:rPr>
            </a:br>
            <a:r>
              <a:rPr lang="en-IE" sz="800" b="1" dirty="0" smtClean="0">
                <a:solidFill>
                  <a:schemeClr val="tx1"/>
                </a:solidFill>
              </a:rPr>
              <a:t>exploratory API</a:t>
            </a:r>
            <a:endParaRPr lang="en-IE" sz="800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00240" y="2976813"/>
            <a:ext cx="667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b="1" dirty="0" err="1" smtClean="0">
                <a:solidFill>
                  <a:schemeClr val="tx1"/>
                </a:solidFill>
              </a:rPr>
              <a:t>HBase</a:t>
            </a:r>
            <a:endParaRPr lang="en-IE" sz="1200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01737" y="843554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b="1" dirty="0" err="1" smtClean="0">
                <a:solidFill>
                  <a:schemeClr val="tx1"/>
                </a:solidFill>
              </a:rPr>
              <a:t>DataModel</a:t>
            </a:r>
            <a:endParaRPr lang="en-IE" sz="1200" b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01690" y="1423795"/>
            <a:ext cx="13051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900" dirty="0" smtClean="0">
                <a:solidFill>
                  <a:schemeClr val="tx1"/>
                </a:solidFill>
              </a:rPr>
              <a:t>+ Trust/Provenance</a:t>
            </a:r>
            <a:endParaRPr lang="en-IE" sz="9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62880" y="2884904"/>
            <a:ext cx="7505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900" dirty="0" smtClean="0">
                <a:solidFill>
                  <a:schemeClr val="tx1"/>
                </a:solidFill>
              </a:rPr>
              <a:t>JSON/XML</a:t>
            </a:r>
            <a:endParaRPr lang="en-IE" sz="9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02153" y="2369489"/>
            <a:ext cx="6719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900" dirty="0" smtClean="0">
                <a:solidFill>
                  <a:schemeClr val="tx1"/>
                </a:solidFill>
              </a:rPr>
              <a:t>JSON-LD</a:t>
            </a:r>
            <a:endParaRPr lang="en-IE" sz="900" dirty="0">
              <a:solidFill>
                <a:schemeClr val="tx1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 rot="20357677">
            <a:off x="3531722" y="3330753"/>
            <a:ext cx="507940" cy="23249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TextBox 28"/>
          <p:cNvSpPr txBox="1"/>
          <p:nvPr/>
        </p:nvSpPr>
        <p:spPr>
          <a:xfrm>
            <a:off x="3218334" y="843558"/>
            <a:ext cx="10663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b="1" dirty="0" smtClean="0">
                <a:solidFill>
                  <a:schemeClr val="tx1"/>
                </a:solidFill>
              </a:rPr>
              <a:t>Algorithms</a:t>
            </a:r>
            <a:endParaRPr lang="en-IE" sz="12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21932" y="858438"/>
            <a:ext cx="1976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b="1" dirty="0" smtClean="0">
                <a:solidFill>
                  <a:schemeClr val="tx1"/>
                </a:solidFill>
              </a:rPr>
              <a:t>Exploration/Validation</a:t>
            </a:r>
            <a:endParaRPr lang="en-IE" sz="12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7797" y="2949657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sz="1050" dirty="0">
                <a:solidFill>
                  <a:schemeClr val="tx1"/>
                </a:solidFill>
              </a:rPr>
              <a:t>Texts in posts</a:t>
            </a:r>
            <a:br>
              <a:rPr lang="en-IE" sz="1050" dirty="0">
                <a:solidFill>
                  <a:schemeClr val="tx1"/>
                </a:solidFill>
              </a:rPr>
            </a:br>
            <a:r>
              <a:rPr lang="en-IE" sz="1050" dirty="0">
                <a:solidFill>
                  <a:schemeClr val="tx1"/>
                </a:solidFill>
              </a:rPr>
              <a:t>Open Web content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09682" y="2854237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900" dirty="0" smtClean="0">
                <a:solidFill>
                  <a:schemeClr val="tx1"/>
                </a:solidFill>
              </a:rPr>
              <a:t>Entity Recognition/</a:t>
            </a:r>
          </a:p>
          <a:p>
            <a:r>
              <a:rPr lang="en-IE" sz="900" dirty="0" smtClean="0">
                <a:solidFill>
                  <a:schemeClr val="tx1"/>
                </a:solidFill>
              </a:rPr>
              <a:t>Semantic Lifting</a:t>
            </a:r>
            <a:endParaRPr lang="en-IE" sz="90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70410" y="140837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900" dirty="0" smtClean="0">
                <a:solidFill>
                  <a:schemeClr val="tx1"/>
                </a:solidFill>
              </a:rPr>
              <a:t>Validation/</a:t>
            </a:r>
            <a:br>
              <a:rPr lang="en-IE" sz="900" dirty="0" smtClean="0">
                <a:solidFill>
                  <a:schemeClr val="tx1"/>
                </a:solidFill>
              </a:rPr>
            </a:br>
            <a:r>
              <a:rPr lang="en-IE" sz="900" dirty="0" smtClean="0">
                <a:solidFill>
                  <a:schemeClr val="tx1"/>
                </a:solidFill>
              </a:rPr>
              <a:t>Linking/Data fusion</a:t>
            </a:r>
            <a:endParaRPr lang="en-IE" sz="90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30557" y="1831896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900" dirty="0" smtClean="0">
                <a:solidFill>
                  <a:schemeClr val="tx1"/>
                </a:solidFill>
              </a:rPr>
              <a:t>Enhancements/Reasoning </a:t>
            </a:r>
            <a:br>
              <a:rPr lang="en-IE" sz="900" dirty="0" smtClean="0">
                <a:solidFill>
                  <a:schemeClr val="tx1"/>
                </a:solidFill>
              </a:rPr>
            </a:br>
            <a:r>
              <a:rPr lang="en-IE" sz="900" dirty="0" smtClean="0">
                <a:solidFill>
                  <a:schemeClr val="tx1"/>
                </a:solidFill>
              </a:rPr>
              <a:t>(by rules)</a:t>
            </a:r>
            <a:endParaRPr lang="en-IE" sz="900" dirty="0">
              <a:solidFill>
                <a:schemeClr val="tx1"/>
              </a:solidFill>
            </a:endParaRPr>
          </a:p>
        </p:txBody>
      </p:sp>
      <p:pic>
        <p:nvPicPr>
          <p:cNvPr id="36" name="Picture 2" descr="C:\Users\Giovanni\Dropbox\sindice\company\Press and Media\homepage\Sindicetech elements\Siren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716" y="2554999"/>
            <a:ext cx="718321" cy="22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3130557" y="2280650"/>
            <a:ext cx="17857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dirty="0" smtClean="0">
                <a:solidFill>
                  <a:schemeClr val="tx1"/>
                </a:solidFill>
              </a:rPr>
              <a:t>Metadata Extraction, Label Propagation</a:t>
            </a:r>
          </a:p>
          <a:p>
            <a:r>
              <a:rPr lang="en-IE" sz="900" dirty="0" smtClean="0">
                <a:solidFill>
                  <a:schemeClr val="tx1"/>
                </a:solidFill>
              </a:rPr>
              <a:t>Clustering/Classification</a:t>
            </a:r>
            <a:endParaRPr lang="en-IE" sz="900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59979" y="1030513"/>
            <a:ext cx="1080745" cy="2098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900" dirty="0" err="1" smtClean="0">
                <a:solidFill>
                  <a:schemeClr val="tx1"/>
                </a:solidFill>
              </a:rPr>
              <a:t>Structure+Trust</a:t>
            </a:r>
            <a:endParaRPr lang="en-IE" sz="900" dirty="0" smtClean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06638" y="2586281"/>
            <a:ext cx="10005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900" dirty="0" smtClean="0">
                <a:solidFill>
                  <a:schemeClr val="tx1"/>
                </a:solidFill>
              </a:rPr>
              <a:t>Text analytics </a:t>
            </a:r>
            <a:endParaRPr lang="en-IE" sz="900" dirty="0">
              <a:solidFill>
                <a:schemeClr val="tx1"/>
              </a:solidFill>
            </a:endParaRPr>
          </a:p>
        </p:txBody>
      </p:sp>
      <p:sp>
        <p:nvSpPr>
          <p:cNvPr id="50" name="Right Arrow 49"/>
          <p:cNvSpPr/>
          <p:nvPr/>
        </p:nvSpPr>
        <p:spPr>
          <a:xfrm rot="20357677">
            <a:off x="5252966" y="2887214"/>
            <a:ext cx="507940" cy="23249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1" name="TextBox 50"/>
          <p:cNvSpPr txBox="1"/>
          <p:nvPr/>
        </p:nvSpPr>
        <p:spPr>
          <a:xfrm>
            <a:off x="4956134" y="1469273"/>
            <a:ext cx="135485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900" dirty="0" smtClean="0">
                <a:solidFill>
                  <a:schemeClr val="tx1"/>
                </a:solidFill>
              </a:rPr>
              <a:t>RDF Analytics </a:t>
            </a:r>
          </a:p>
          <a:p>
            <a:r>
              <a:rPr lang="en-IE" sz="9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Tests/Validations</a:t>
            </a:r>
            <a:r>
              <a:rPr lang="en-IE" sz="900" dirty="0" smtClean="0">
                <a:solidFill>
                  <a:schemeClr val="tx1"/>
                </a:solidFill>
              </a:rPr>
              <a:t/>
            </a:r>
            <a:br>
              <a:rPr lang="en-IE" sz="900" dirty="0" smtClean="0">
                <a:solidFill>
                  <a:schemeClr val="tx1"/>
                </a:solidFill>
              </a:rPr>
            </a:br>
            <a:r>
              <a:rPr lang="en-IE" sz="9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Assisted Querying</a:t>
            </a:r>
          </a:p>
          <a:p>
            <a:endParaRPr lang="en-IE" sz="9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en-IE" sz="900" dirty="0">
              <a:solidFill>
                <a:schemeClr val="tx1"/>
              </a:solidFill>
            </a:endParaRPr>
          </a:p>
        </p:txBody>
      </p:sp>
      <p:pic>
        <p:nvPicPr>
          <p:cNvPr id="52" name="Picture 2" descr="C:\Users\Giovanni\Dropbox\sindice\company\Press and Media\homepage\Sindicetech elements\SparQLED 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360" y="1978525"/>
            <a:ext cx="1083109" cy="23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 descr="C:\Users\giotum\Dropbox\sindice\Company\Press and Media\Website\Sindicetech elements\CloudSpaces log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1"/>
          <a:stretch/>
        </p:blipFill>
        <p:spPr bwMode="auto">
          <a:xfrm>
            <a:off x="5870519" y="1469273"/>
            <a:ext cx="695686" cy="15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C:\Users\Giovanni\Dropbox\sindice\company\Press and Media\homepage\pivotbrows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429" y="2224244"/>
            <a:ext cx="1306943" cy="2472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cxnSp>
        <p:nvCxnSpPr>
          <p:cNvPr id="56" name="Straight Arrow Connector 55"/>
          <p:cNvCxnSpPr/>
          <p:nvPr/>
        </p:nvCxnSpPr>
        <p:spPr>
          <a:xfrm flipV="1">
            <a:off x="1519910" y="1371900"/>
            <a:ext cx="0" cy="20639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6836855" y="1444091"/>
            <a:ext cx="0" cy="1109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879717" y="2326279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b="1" dirty="0" err="1" smtClean="0">
                <a:solidFill>
                  <a:schemeClr val="tx1"/>
                </a:solidFill>
              </a:rPr>
              <a:t>Giraph</a:t>
            </a:r>
            <a:endParaRPr lang="en-IE" sz="800" b="1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812131" y="1213259"/>
            <a:ext cx="15600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900" b="1" dirty="0" smtClean="0">
                <a:solidFill>
                  <a:schemeClr val="tx1"/>
                </a:solidFill>
              </a:rPr>
              <a:t>Knowledge Graph zone</a:t>
            </a:r>
          </a:p>
        </p:txBody>
      </p:sp>
    </p:spTree>
    <p:extLst>
      <p:ext uri="{BB962C8B-B14F-4D97-AF65-F5344CB8AC3E}">
        <p14:creationId xmlns:p14="http://schemas.microsoft.com/office/powerpoint/2010/main" val="97408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907498" y="1568880"/>
            <a:ext cx="1994556" cy="6203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Load to production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3881305" y="5888372"/>
            <a:ext cx="2007991" cy="25057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Search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7" name="Rounded Rectangle 176"/>
          <p:cNvSpPr/>
          <p:nvPr/>
        </p:nvSpPr>
        <p:spPr>
          <a:xfrm>
            <a:off x="4585225" y="1693409"/>
            <a:ext cx="1427680" cy="458640"/>
          </a:xfrm>
          <a:prstGeom prst="roundRect">
            <a:avLst/>
          </a:prstGeom>
          <a:solidFill>
            <a:srgbClr val="D1D1F0"/>
          </a:solidFill>
          <a:ln>
            <a:solidFill>
              <a:schemeClr val="accent6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Transform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8" name="Rounded Rectangle 267"/>
          <p:cNvSpPr/>
          <p:nvPr/>
        </p:nvSpPr>
        <p:spPr>
          <a:xfrm>
            <a:off x="184922" y="1820338"/>
            <a:ext cx="1359792" cy="320503"/>
          </a:xfrm>
          <a:prstGeom prst="roundRect">
            <a:avLst/>
          </a:prstGeom>
          <a:solidFill>
            <a:srgbClr val="D1D1F0"/>
          </a:solidFill>
          <a:ln>
            <a:solidFill>
              <a:schemeClr val="accent6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Extraction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6" name="Right Arrow 285"/>
          <p:cNvSpPr/>
          <p:nvPr/>
        </p:nvSpPr>
        <p:spPr bwMode="auto">
          <a:xfrm>
            <a:off x="1687453" y="1813859"/>
            <a:ext cx="331208" cy="284110"/>
          </a:xfrm>
          <a:prstGeom prst="rightArrow">
            <a:avLst/>
          </a:prstGeom>
          <a:solidFill>
            <a:srgbClr val="D1D1F0"/>
          </a:solidFill>
          <a:ln w="28575" cap="flat" cmpd="sng" algn="ctr">
            <a:solidFill>
              <a:srgbClr val="4646C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303" name="Rectangle 302"/>
          <p:cNvSpPr/>
          <p:nvPr/>
        </p:nvSpPr>
        <p:spPr>
          <a:xfrm>
            <a:off x="184922" y="2240293"/>
            <a:ext cx="15700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Preliminary cleanup 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Data Model</a:t>
            </a:r>
          </a:p>
          <a:p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9" name="Rectangle 338"/>
          <p:cNvSpPr/>
          <p:nvPr/>
        </p:nvSpPr>
        <p:spPr>
          <a:xfrm>
            <a:off x="4441938" y="2348596"/>
            <a:ext cx="1714254" cy="11932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Alignment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Enrichment (Ontology/Rules)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Hadoop Transformations </a:t>
            </a:r>
          </a:p>
        </p:txBody>
      </p:sp>
      <p:cxnSp>
        <p:nvCxnSpPr>
          <p:cNvPr id="296" name="Straight Arrow Connector 295"/>
          <p:cNvCxnSpPr/>
          <p:nvPr/>
        </p:nvCxnSpPr>
        <p:spPr>
          <a:xfrm flipV="1">
            <a:off x="1061388" y="3965770"/>
            <a:ext cx="7788053" cy="37736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 bwMode="auto">
          <a:xfrm>
            <a:off x="1177575" y="5202572"/>
            <a:ext cx="914400" cy="685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70" name="Picture 2" descr="C:\Users\giotum\Dropbox\sindice\Company\Press and Media\Website\Sindicetech elements\CloudSpaces 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1"/>
          <a:stretch/>
        </p:blipFill>
        <p:spPr bwMode="auto">
          <a:xfrm>
            <a:off x="186531" y="3785441"/>
            <a:ext cx="1685657" cy="36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ight Arrow 37"/>
          <p:cNvSpPr/>
          <p:nvPr/>
        </p:nvSpPr>
        <p:spPr bwMode="auto">
          <a:xfrm>
            <a:off x="4129864" y="1820338"/>
            <a:ext cx="331208" cy="284110"/>
          </a:xfrm>
          <a:prstGeom prst="rightArrow">
            <a:avLst/>
          </a:prstGeom>
          <a:solidFill>
            <a:srgbClr val="D1D1F0"/>
          </a:solidFill>
          <a:ln w="28575" cap="flat" cmpd="sng" algn="ctr">
            <a:solidFill>
              <a:srgbClr val="4646C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39" name="Right Arrow 38"/>
          <p:cNvSpPr/>
          <p:nvPr/>
        </p:nvSpPr>
        <p:spPr bwMode="auto">
          <a:xfrm>
            <a:off x="6442044" y="1836943"/>
            <a:ext cx="331208" cy="284110"/>
          </a:xfrm>
          <a:prstGeom prst="rightArrow">
            <a:avLst/>
          </a:prstGeom>
          <a:solidFill>
            <a:srgbClr val="D1D1F0"/>
          </a:solidFill>
          <a:ln w="28575" cap="flat" cmpd="sng" algn="ctr">
            <a:solidFill>
              <a:srgbClr val="4646C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9365" y="2275639"/>
            <a:ext cx="29473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IE" sz="1400" b="1" dirty="0" smtClean="0">
                <a:solidFill>
                  <a:schemeClr val="tx1"/>
                </a:solidFill>
                <a:latin typeface="+mj-lt"/>
              </a:rPr>
              <a:t>Hadoop RDF Summaries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IE" sz="1400" b="1" dirty="0" smtClean="0">
                <a:solidFill>
                  <a:schemeClr val="tx1"/>
                </a:solidFill>
                <a:latin typeface="+mj-lt"/>
              </a:rPr>
              <a:t>Assisted Querying</a:t>
            </a:r>
          </a:p>
          <a:p>
            <a:pPr marL="171450" indent="-171450">
              <a:buFont typeface="Arial" pitchFamily="34" charset="0"/>
              <a:buChar char="•"/>
            </a:pPr>
            <a:endParaRPr lang="en-IE" sz="1400" b="1" dirty="0" smtClean="0">
              <a:solidFill>
                <a:schemeClr val="tx1"/>
              </a:solidFill>
              <a:latin typeface="+mj-lt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Relational data browser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41522" y="2330843"/>
            <a:ext cx="22630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IE" sz="1400" b="1" dirty="0" smtClean="0">
                <a:solidFill>
                  <a:schemeClr val="tx1"/>
                </a:solidFill>
                <a:latin typeface="+mj-lt"/>
              </a:rPr>
              <a:t>SEARCH! </a:t>
            </a:r>
            <a:r>
              <a:rPr lang="en-IE" sz="14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IE" sz="1400" dirty="0" smtClean="0">
                <a:solidFill>
                  <a:schemeClr val="tx1"/>
                </a:solidFill>
                <a:latin typeface="+mj-lt"/>
              </a:rPr>
            </a:br>
            <a:r>
              <a:rPr lang="en-IE" sz="1400" b="1" dirty="0" err="1" smtClean="0">
                <a:solidFill>
                  <a:schemeClr val="tx1"/>
                </a:solidFill>
                <a:latin typeface="+mj-lt"/>
              </a:rPr>
              <a:t>Semistructured</a:t>
            </a:r>
            <a:r>
              <a:rPr lang="en-IE" sz="1400" b="1" dirty="0" smtClean="0">
                <a:solidFill>
                  <a:schemeClr val="tx1"/>
                </a:solidFill>
                <a:latin typeface="+mj-lt"/>
              </a:rPr>
              <a:t> Search/Rank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IE" sz="1400" dirty="0" err="1" smtClean="0">
                <a:solidFill>
                  <a:schemeClr val="tx1"/>
                </a:solidFill>
                <a:latin typeface="+mj-lt"/>
              </a:rPr>
              <a:t>NoSQL</a:t>
            </a:r>
            <a:r>
              <a:rPr lang="en-IE" sz="1400" dirty="0" smtClean="0">
                <a:solidFill>
                  <a:schemeClr val="tx1"/>
                </a:solidFill>
                <a:latin typeface="+mj-lt"/>
              </a:rPr>
              <a:t>, SQL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IE" sz="1400" dirty="0" err="1" smtClean="0">
                <a:solidFill>
                  <a:schemeClr val="tx1"/>
                </a:solidFill>
                <a:latin typeface="+mj-lt"/>
              </a:rPr>
              <a:t>Triplestores</a:t>
            </a:r>
            <a:r>
              <a:rPr lang="en-IE" sz="1400" dirty="0" smtClean="0">
                <a:solidFill>
                  <a:schemeClr val="tx1"/>
                </a:solidFill>
                <a:latin typeface="+mj-lt"/>
              </a:rPr>
              <a:t> connectors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Relational Data Browser</a:t>
            </a:r>
            <a:endParaRPr lang="en-IE" sz="1400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Curved Down Arrow 3"/>
          <p:cNvSpPr/>
          <p:nvPr/>
        </p:nvSpPr>
        <p:spPr bwMode="auto">
          <a:xfrm flipH="1">
            <a:off x="2294283" y="812980"/>
            <a:ext cx="3432946" cy="799679"/>
          </a:xfrm>
          <a:prstGeom prst="curvedDown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203" name="Rounded Rectangle 202"/>
          <p:cNvSpPr/>
          <p:nvPr/>
        </p:nvSpPr>
        <p:spPr>
          <a:xfrm>
            <a:off x="2071091" y="1693409"/>
            <a:ext cx="1966053" cy="447432"/>
          </a:xfrm>
          <a:prstGeom prst="roundRect">
            <a:avLst/>
          </a:prstGeom>
          <a:solidFill>
            <a:srgbClr val="D1D1F0"/>
          </a:solidFill>
          <a:ln>
            <a:solidFill>
              <a:schemeClr val="accent6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Explore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8" name="Picture 15" descr="Resource Description Format (RDF)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584" y="4161874"/>
            <a:ext cx="515775" cy="51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www.pentaho.com/images/2011/hadoo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97" y="4225262"/>
            <a:ext cx="603183" cy="45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Giovanni\Dropbox\sindice\company\Press and Media\homepage\Sindicetech elements\SparQLED 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777" y="2752692"/>
            <a:ext cx="1083109" cy="23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C:\Users\Giovanni\Dropbox\sindice\company\Press and Media\homepage\pivotbrows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177" y="3229746"/>
            <a:ext cx="1306943" cy="2472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33" name="Picture 2" descr="C:\Users\Giovanni\Dropbox\sindice\company\Press and Media\homepage\Sindicetech elements\Sire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348596"/>
            <a:ext cx="718321" cy="22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61388" y="3958198"/>
            <a:ext cx="8229600" cy="385969"/>
          </a:xfrm>
        </p:spPr>
        <p:txBody>
          <a:bodyPr/>
          <a:lstStyle/>
          <a:p>
            <a:r>
              <a:rPr lang="en-IE" sz="1800" dirty="0" smtClean="0"/>
              <a:t>Full processing</a:t>
            </a:r>
            <a:endParaRPr lang="en-IE" sz="1800" dirty="0"/>
          </a:p>
        </p:txBody>
      </p:sp>
      <p:sp>
        <p:nvSpPr>
          <p:cNvPr id="25" name="Title 7"/>
          <p:cNvSpPr txBox="1">
            <a:spLocks/>
          </p:cNvSpPr>
          <p:nvPr/>
        </p:nvSpPr>
        <p:spPr>
          <a:xfrm>
            <a:off x="-127941" y="64840"/>
            <a:ext cx="9139757" cy="611857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E" sz="2400" b="1" dirty="0" err="1" smtClean="0"/>
              <a:t>Sindice</a:t>
            </a:r>
            <a:r>
              <a:rPr lang="en-IE" sz="2400" b="1" dirty="0"/>
              <a:t> </a:t>
            </a:r>
            <a:r>
              <a:rPr lang="en-IE" sz="2400" b="1" dirty="0" smtClean="0"/>
              <a:t>contributions </a:t>
            </a:r>
            <a:r>
              <a:rPr lang="en-IE" sz="2400" dirty="0" smtClean="0"/>
              <a:t>to an advanced Knowledge Graph Pipeline:</a:t>
            </a:r>
            <a:endParaRPr lang="en-IE" sz="2400" dirty="0"/>
          </a:p>
        </p:txBody>
      </p:sp>
      <p:sp>
        <p:nvSpPr>
          <p:cNvPr id="3" name="Rectangle 2"/>
          <p:cNvSpPr/>
          <p:nvPr/>
        </p:nvSpPr>
        <p:spPr>
          <a:xfrm>
            <a:off x="4129864" y="944185"/>
            <a:ext cx="9845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recompute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004117" y="4382026"/>
            <a:ext cx="6526564" cy="37736"/>
          </a:xfrm>
          <a:prstGeom prst="straightConnector1">
            <a:avLst/>
          </a:prstGeom>
          <a:ln w="22225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7"/>
          <p:cNvSpPr txBox="1">
            <a:spLocks/>
          </p:cNvSpPr>
          <p:nvPr/>
        </p:nvSpPr>
        <p:spPr>
          <a:xfrm>
            <a:off x="986339" y="4380578"/>
            <a:ext cx="8229600" cy="385969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E" sz="1800" dirty="0" smtClean="0"/>
              <a:t>Delta path</a:t>
            </a:r>
          </a:p>
          <a:p>
            <a:endParaRPr lang="en-IE" sz="1800" dirty="0"/>
          </a:p>
        </p:txBody>
      </p:sp>
      <p:sp>
        <p:nvSpPr>
          <p:cNvPr id="5" name="Flowchart: Process 4"/>
          <p:cNvSpPr/>
          <p:nvPr/>
        </p:nvSpPr>
        <p:spPr>
          <a:xfrm>
            <a:off x="163368" y="2694581"/>
            <a:ext cx="1371821" cy="269704"/>
          </a:xfrm>
          <a:prstGeom prst="flowChart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0270471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8229600" cy="857250"/>
          </a:xfrm>
        </p:spPr>
        <p:txBody>
          <a:bodyPr/>
          <a:lstStyle/>
          <a:p>
            <a:r>
              <a:rPr lang="en-IE" sz="4000" dirty="0" smtClean="0"/>
              <a:t>Graph Knowledge Data Model</a:t>
            </a:r>
            <a:endParaRPr lang="en-IE" sz="4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57431"/>
              </p:ext>
            </p:extLst>
          </p:nvPr>
        </p:nvGraphicFramePr>
        <p:xfrm>
          <a:off x="611560" y="1131590"/>
          <a:ext cx="7632847" cy="2913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2952328"/>
                <a:gridCol w="2808311"/>
              </a:tblGrid>
              <a:tr h="130304">
                <a:tc>
                  <a:txBody>
                    <a:bodyPr/>
                    <a:lstStyle/>
                    <a:p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Classic Graph Theory 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Knowledge Graphs</a:t>
                      </a:r>
                      <a:endParaRPr lang="en-IE" sz="1200" dirty="0"/>
                    </a:p>
                  </a:txBody>
                  <a:tcPr/>
                </a:tc>
              </a:tr>
              <a:tr h="499776"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Nodes/Edges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1 type , 1</a:t>
                      </a:r>
                      <a:r>
                        <a:rPr lang="en-IE" sz="1200" baseline="0" dirty="0" smtClean="0"/>
                        <a:t> edge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Thousands of types and edges,</a:t>
                      </a:r>
                      <a:r>
                        <a:rPr lang="en-IE" sz="1200" baseline="0" dirty="0" smtClean="0"/>
                        <a:t> node properties</a:t>
                      </a:r>
                      <a:endParaRPr lang="en-IE" sz="1200" dirty="0"/>
                    </a:p>
                  </a:txBody>
                  <a:tcPr/>
                </a:tc>
              </a:tr>
              <a:tr h="499776"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Typical queries/scenarios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Mapping distances between entities, asking shortest path,  graph traversals </a:t>
                      </a:r>
                      <a:r>
                        <a:rPr lang="en-IE" sz="1200" dirty="0" err="1" smtClean="0"/>
                        <a:t>etc</a:t>
                      </a:r>
                      <a:endParaRPr lang="en-IE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Mapping complex relational data,</a:t>
                      </a:r>
                      <a:r>
                        <a:rPr lang="en-IE" sz="1200" baseline="0" dirty="0" smtClean="0"/>
                        <a:t> allowing for arbitrary knowledge. </a:t>
                      </a:r>
                      <a:r>
                        <a:rPr lang="en-IE" sz="1200" dirty="0" smtClean="0"/>
                        <a:t>Ad hoc/BI kind of queries.</a:t>
                      </a:r>
                      <a:r>
                        <a:rPr lang="en-IE" sz="1200" baseline="0" dirty="0" smtClean="0"/>
                        <a:t> </a:t>
                      </a:r>
                      <a:r>
                        <a:rPr lang="en-IE" sz="1200" i="1" baseline="0" dirty="0" smtClean="0"/>
                        <a:t>Fixed path</a:t>
                      </a:r>
                      <a:endParaRPr lang="en-IE" sz="1200" i="1" dirty="0"/>
                    </a:p>
                  </a:txBody>
                  <a:tcPr/>
                </a:tc>
              </a:tr>
              <a:tr h="499776"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Management</a:t>
                      </a:r>
                      <a:r>
                        <a:rPr lang="en-IE" sz="1200" baseline="0" dirty="0" smtClean="0"/>
                        <a:t> needs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Generally</a:t>
                      </a:r>
                      <a:r>
                        <a:rPr lang="en-IE" sz="1200" baseline="0" dirty="0" smtClean="0"/>
                        <a:t> simple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b="1" dirty="0" smtClean="0"/>
                        <a:t>Distributed sources,</a:t>
                      </a:r>
                      <a:r>
                        <a:rPr lang="en-IE" sz="1200" b="1" baseline="0" dirty="0" smtClean="0"/>
                        <a:t> Ontologies, </a:t>
                      </a:r>
                      <a:endParaRPr lang="en-IE" sz="1200" b="1" dirty="0"/>
                    </a:p>
                  </a:txBody>
                  <a:tcPr/>
                </a:tc>
              </a:tr>
              <a:tr h="499776"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Typical Tools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err="1" smtClean="0"/>
                        <a:t>Graphstores</a:t>
                      </a:r>
                      <a:r>
                        <a:rPr lang="en-IE" sz="1200" dirty="0" smtClean="0"/>
                        <a:t>:</a:t>
                      </a:r>
                      <a:r>
                        <a:rPr lang="en-IE" sz="1200" baseline="0" dirty="0" smtClean="0"/>
                        <a:t> </a:t>
                      </a:r>
                      <a:r>
                        <a:rPr lang="en-IE" sz="1200" dirty="0" smtClean="0"/>
                        <a:t>Neo4J,</a:t>
                      </a:r>
                      <a:r>
                        <a:rPr lang="en-IE" sz="1200" baseline="0" dirty="0" smtClean="0"/>
                        <a:t> </a:t>
                      </a:r>
                      <a:r>
                        <a:rPr lang="en-IE" sz="1200" baseline="0" dirty="0" err="1" smtClean="0"/>
                        <a:t>Giraph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b="1" dirty="0" smtClean="0"/>
                        <a:t>RDF/</a:t>
                      </a:r>
                      <a:r>
                        <a:rPr lang="en-IE" sz="1200" b="1" dirty="0" err="1" smtClean="0"/>
                        <a:t>Triplestores</a:t>
                      </a:r>
                      <a:r>
                        <a:rPr lang="en-IE" sz="1200" b="1" dirty="0" smtClean="0"/>
                        <a:t>/</a:t>
                      </a:r>
                      <a:r>
                        <a:rPr lang="en-IE" sz="1200" b="1" dirty="0" err="1" smtClean="0"/>
                        <a:t>Sparql</a:t>
                      </a:r>
                      <a:endParaRPr lang="en-IE" sz="1200" b="1" dirty="0"/>
                    </a:p>
                  </a:txBody>
                  <a:tcPr/>
                </a:tc>
              </a:tr>
              <a:tr h="499776"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Analytics/Processes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Metrics/Centrality/Classification/Label</a:t>
                      </a:r>
                      <a:r>
                        <a:rPr lang="en-IE" sz="1200" baseline="0" dirty="0" smtClean="0"/>
                        <a:t> propagation etc..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b="1" dirty="0" smtClean="0"/>
                        <a:t>Data Graph Summaries</a:t>
                      </a:r>
                      <a:endParaRPr lang="en-IE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789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907498" y="1568880"/>
            <a:ext cx="1994556" cy="6203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Load to production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3881305" y="5888372"/>
            <a:ext cx="2007991" cy="25057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Search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7" name="Rounded Rectangle 176"/>
          <p:cNvSpPr/>
          <p:nvPr/>
        </p:nvSpPr>
        <p:spPr>
          <a:xfrm>
            <a:off x="4585225" y="1693409"/>
            <a:ext cx="1427680" cy="458640"/>
          </a:xfrm>
          <a:prstGeom prst="roundRect">
            <a:avLst/>
          </a:prstGeom>
          <a:solidFill>
            <a:srgbClr val="D1D1F0"/>
          </a:solidFill>
          <a:ln>
            <a:solidFill>
              <a:schemeClr val="accent6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Transform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8" name="Rounded Rectangle 267"/>
          <p:cNvSpPr/>
          <p:nvPr/>
        </p:nvSpPr>
        <p:spPr>
          <a:xfrm>
            <a:off x="184922" y="1820338"/>
            <a:ext cx="1359792" cy="320503"/>
          </a:xfrm>
          <a:prstGeom prst="roundRect">
            <a:avLst/>
          </a:prstGeom>
          <a:solidFill>
            <a:srgbClr val="D1D1F0"/>
          </a:solidFill>
          <a:ln>
            <a:solidFill>
              <a:schemeClr val="accent6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Extraction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6" name="Right Arrow 285"/>
          <p:cNvSpPr/>
          <p:nvPr/>
        </p:nvSpPr>
        <p:spPr bwMode="auto">
          <a:xfrm>
            <a:off x="1687453" y="1813859"/>
            <a:ext cx="331208" cy="284110"/>
          </a:xfrm>
          <a:prstGeom prst="rightArrow">
            <a:avLst/>
          </a:prstGeom>
          <a:solidFill>
            <a:srgbClr val="D1D1F0"/>
          </a:solidFill>
          <a:ln w="28575" cap="flat" cmpd="sng" algn="ctr">
            <a:solidFill>
              <a:srgbClr val="4646C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303" name="Rectangle 302"/>
          <p:cNvSpPr/>
          <p:nvPr/>
        </p:nvSpPr>
        <p:spPr>
          <a:xfrm>
            <a:off x="184922" y="2240293"/>
            <a:ext cx="15700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Preliminary cleanup 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Data Model</a:t>
            </a:r>
          </a:p>
          <a:p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9" name="Rectangle 338"/>
          <p:cNvSpPr/>
          <p:nvPr/>
        </p:nvSpPr>
        <p:spPr>
          <a:xfrm>
            <a:off x="4441938" y="2348596"/>
            <a:ext cx="1714254" cy="11932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Alignment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Enrichment (Ontology/Rules)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Hadoop Transformations </a:t>
            </a:r>
          </a:p>
        </p:txBody>
      </p:sp>
      <p:cxnSp>
        <p:nvCxnSpPr>
          <p:cNvPr id="296" name="Straight Arrow Connector 295"/>
          <p:cNvCxnSpPr/>
          <p:nvPr/>
        </p:nvCxnSpPr>
        <p:spPr>
          <a:xfrm flipV="1">
            <a:off x="1061388" y="3965770"/>
            <a:ext cx="7788053" cy="37736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 bwMode="auto">
          <a:xfrm>
            <a:off x="1177575" y="5202572"/>
            <a:ext cx="914400" cy="685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70" name="Picture 2" descr="C:\Users\giotum\Dropbox\sindice\Company\Press and Media\Website\Sindicetech elements\CloudSpaces 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1"/>
          <a:stretch/>
        </p:blipFill>
        <p:spPr bwMode="auto">
          <a:xfrm>
            <a:off x="186531" y="3785441"/>
            <a:ext cx="1685657" cy="36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ight Arrow 37"/>
          <p:cNvSpPr/>
          <p:nvPr/>
        </p:nvSpPr>
        <p:spPr bwMode="auto">
          <a:xfrm>
            <a:off x="4129864" y="1820338"/>
            <a:ext cx="331208" cy="284110"/>
          </a:xfrm>
          <a:prstGeom prst="rightArrow">
            <a:avLst/>
          </a:prstGeom>
          <a:solidFill>
            <a:srgbClr val="D1D1F0"/>
          </a:solidFill>
          <a:ln w="28575" cap="flat" cmpd="sng" algn="ctr">
            <a:solidFill>
              <a:srgbClr val="4646C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39" name="Right Arrow 38"/>
          <p:cNvSpPr/>
          <p:nvPr/>
        </p:nvSpPr>
        <p:spPr bwMode="auto">
          <a:xfrm>
            <a:off x="6442044" y="1836943"/>
            <a:ext cx="331208" cy="284110"/>
          </a:xfrm>
          <a:prstGeom prst="rightArrow">
            <a:avLst/>
          </a:prstGeom>
          <a:solidFill>
            <a:srgbClr val="D1D1F0"/>
          </a:solidFill>
          <a:ln w="28575" cap="flat" cmpd="sng" algn="ctr">
            <a:solidFill>
              <a:srgbClr val="4646C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9365" y="2275639"/>
            <a:ext cx="29473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IE" sz="1400" b="1" dirty="0" smtClean="0">
                <a:solidFill>
                  <a:schemeClr val="tx1"/>
                </a:solidFill>
                <a:latin typeface="+mj-lt"/>
              </a:rPr>
              <a:t>Hadoop RDF Summaries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IE" sz="1400" b="1" dirty="0" smtClean="0">
                <a:solidFill>
                  <a:schemeClr val="tx1"/>
                </a:solidFill>
                <a:latin typeface="+mj-lt"/>
              </a:rPr>
              <a:t>Assisted Querying</a:t>
            </a:r>
          </a:p>
          <a:p>
            <a:pPr marL="171450" indent="-171450">
              <a:buFont typeface="Arial" pitchFamily="34" charset="0"/>
              <a:buChar char="•"/>
            </a:pPr>
            <a:endParaRPr lang="en-IE" sz="1400" b="1" dirty="0" smtClean="0">
              <a:solidFill>
                <a:schemeClr val="tx1"/>
              </a:solidFill>
              <a:latin typeface="+mj-lt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Relational data browser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41522" y="2330843"/>
            <a:ext cx="22630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IE" sz="1400" b="1" dirty="0" smtClean="0">
                <a:solidFill>
                  <a:schemeClr val="tx1"/>
                </a:solidFill>
                <a:latin typeface="+mj-lt"/>
              </a:rPr>
              <a:t>SEARCH! </a:t>
            </a:r>
            <a:r>
              <a:rPr lang="en-IE" sz="14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IE" sz="1400" dirty="0" smtClean="0">
                <a:solidFill>
                  <a:schemeClr val="tx1"/>
                </a:solidFill>
                <a:latin typeface="+mj-lt"/>
              </a:rPr>
            </a:br>
            <a:r>
              <a:rPr lang="en-IE" sz="1400" b="1" dirty="0" err="1" smtClean="0">
                <a:solidFill>
                  <a:schemeClr val="tx1"/>
                </a:solidFill>
                <a:latin typeface="+mj-lt"/>
              </a:rPr>
              <a:t>Semistructured</a:t>
            </a:r>
            <a:r>
              <a:rPr lang="en-IE" sz="1400" b="1" dirty="0" smtClean="0">
                <a:solidFill>
                  <a:schemeClr val="tx1"/>
                </a:solidFill>
                <a:latin typeface="+mj-lt"/>
              </a:rPr>
              <a:t> Search/Rank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IE" sz="1400" dirty="0" err="1" smtClean="0">
                <a:solidFill>
                  <a:schemeClr val="tx1"/>
                </a:solidFill>
                <a:latin typeface="+mj-lt"/>
              </a:rPr>
              <a:t>NoSQL</a:t>
            </a:r>
            <a:r>
              <a:rPr lang="en-IE" sz="1400" dirty="0" smtClean="0">
                <a:solidFill>
                  <a:schemeClr val="tx1"/>
                </a:solidFill>
                <a:latin typeface="+mj-lt"/>
              </a:rPr>
              <a:t>, SQL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IE" sz="1400" dirty="0" err="1" smtClean="0">
                <a:solidFill>
                  <a:schemeClr val="tx1"/>
                </a:solidFill>
                <a:latin typeface="+mj-lt"/>
              </a:rPr>
              <a:t>Triplestores</a:t>
            </a:r>
            <a:r>
              <a:rPr lang="en-IE" sz="1400" dirty="0" smtClean="0">
                <a:solidFill>
                  <a:schemeClr val="tx1"/>
                </a:solidFill>
                <a:latin typeface="+mj-lt"/>
              </a:rPr>
              <a:t> connectors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Relational Data Browser</a:t>
            </a:r>
            <a:endParaRPr lang="en-IE" sz="1400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Curved Down Arrow 3"/>
          <p:cNvSpPr/>
          <p:nvPr/>
        </p:nvSpPr>
        <p:spPr bwMode="auto">
          <a:xfrm flipH="1">
            <a:off x="2294283" y="812980"/>
            <a:ext cx="3432946" cy="799679"/>
          </a:xfrm>
          <a:prstGeom prst="curvedDown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203" name="Rounded Rectangle 202"/>
          <p:cNvSpPr/>
          <p:nvPr/>
        </p:nvSpPr>
        <p:spPr>
          <a:xfrm>
            <a:off x="2071091" y="1693409"/>
            <a:ext cx="1966053" cy="447432"/>
          </a:xfrm>
          <a:prstGeom prst="roundRect">
            <a:avLst/>
          </a:prstGeom>
          <a:solidFill>
            <a:srgbClr val="D1D1F0"/>
          </a:solidFill>
          <a:ln>
            <a:solidFill>
              <a:schemeClr val="accent6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Explore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8" name="Picture 15" descr="Resource Description Format (RDF)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584" y="4161874"/>
            <a:ext cx="515775" cy="51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www.pentaho.com/images/2011/hadoo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97" y="4225262"/>
            <a:ext cx="603183" cy="45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Giovanni\Dropbox\sindice\company\Press and Media\homepage\Sindicetech elements\SparQLED 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777" y="2752692"/>
            <a:ext cx="1083109" cy="23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C:\Users\Giovanni\Dropbox\sindice\company\Press and Media\homepage\pivotbrows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177" y="3229746"/>
            <a:ext cx="1306943" cy="2472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33" name="Picture 2" descr="C:\Users\Giovanni\Dropbox\sindice\company\Press and Media\homepage\Sindicetech elements\Sire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348596"/>
            <a:ext cx="718321" cy="22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61388" y="3958198"/>
            <a:ext cx="8229600" cy="385969"/>
          </a:xfrm>
        </p:spPr>
        <p:txBody>
          <a:bodyPr/>
          <a:lstStyle/>
          <a:p>
            <a:r>
              <a:rPr lang="en-IE" sz="1800" dirty="0" smtClean="0"/>
              <a:t>Full processing</a:t>
            </a:r>
            <a:endParaRPr lang="en-IE" sz="1800" dirty="0"/>
          </a:p>
        </p:txBody>
      </p:sp>
      <p:sp>
        <p:nvSpPr>
          <p:cNvPr id="25" name="Title 7"/>
          <p:cNvSpPr txBox="1">
            <a:spLocks/>
          </p:cNvSpPr>
          <p:nvPr/>
        </p:nvSpPr>
        <p:spPr>
          <a:xfrm>
            <a:off x="-127941" y="64840"/>
            <a:ext cx="9139757" cy="611857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E" sz="2400" b="1" dirty="0" smtClean="0"/>
              <a:t>Our contribution </a:t>
            </a:r>
            <a:r>
              <a:rPr lang="en-IE" sz="2400" dirty="0" smtClean="0"/>
              <a:t>to an advanced Knowledge Graph Pipeline:</a:t>
            </a:r>
            <a:endParaRPr lang="en-IE" sz="2400" dirty="0"/>
          </a:p>
        </p:txBody>
      </p:sp>
      <p:sp>
        <p:nvSpPr>
          <p:cNvPr id="3" name="Rectangle 2"/>
          <p:cNvSpPr/>
          <p:nvPr/>
        </p:nvSpPr>
        <p:spPr>
          <a:xfrm>
            <a:off x="4129864" y="944185"/>
            <a:ext cx="9845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recompute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004117" y="4382026"/>
            <a:ext cx="6526564" cy="37736"/>
          </a:xfrm>
          <a:prstGeom prst="straightConnector1">
            <a:avLst/>
          </a:prstGeom>
          <a:ln w="22225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7"/>
          <p:cNvSpPr txBox="1">
            <a:spLocks/>
          </p:cNvSpPr>
          <p:nvPr/>
        </p:nvSpPr>
        <p:spPr>
          <a:xfrm>
            <a:off x="986339" y="4380578"/>
            <a:ext cx="8229600" cy="385969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E" sz="1800" dirty="0" smtClean="0"/>
              <a:t>Delta path</a:t>
            </a:r>
          </a:p>
          <a:p>
            <a:endParaRPr lang="en-IE" sz="1800" dirty="0"/>
          </a:p>
        </p:txBody>
      </p:sp>
      <p:sp>
        <p:nvSpPr>
          <p:cNvPr id="5" name="Flowchart: Process 4"/>
          <p:cNvSpPr/>
          <p:nvPr/>
        </p:nvSpPr>
        <p:spPr>
          <a:xfrm>
            <a:off x="1878177" y="2284170"/>
            <a:ext cx="2132579" cy="701000"/>
          </a:xfrm>
          <a:prstGeom prst="flowChart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4436977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23478"/>
            <a:ext cx="8229600" cy="857250"/>
          </a:xfrm>
        </p:spPr>
        <p:txBody>
          <a:bodyPr/>
          <a:lstStyle/>
          <a:p>
            <a:r>
              <a:rPr lang="en-IE" sz="3200" dirty="0" smtClean="0"/>
              <a:t>Example Knowledge Graph “Summaries”</a:t>
            </a:r>
            <a:endParaRPr lang="en-IE" sz="32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43419" y="6482742"/>
            <a:ext cx="8566463" cy="320344"/>
          </a:xfrm>
        </p:spPr>
        <p:txBody>
          <a:bodyPr/>
          <a:lstStyle/>
          <a:p>
            <a:pPr marL="914400" lvl="2" indent="0">
              <a:buFont typeface="Arial" pitchFamily="34" charset="0"/>
              <a:buNone/>
            </a:pPr>
            <a:r>
              <a:rPr lang="en-IE" altLang="en-US" sz="1800" smtClean="0"/>
              <a:t>From "Efficiency and Precision Trade-Offs in Graph Summary Algorithms“ S.Campinas, R. Delbru, G. Tummarello</a:t>
            </a:r>
          </a:p>
          <a:p>
            <a:pPr marL="914400" lvl="2" indent="0">
              <a:buFont typeface="Arial" pitchFamily="34" charset="0"/>
              <a:buNone/>
            </a:pPr>
            <a:r>
              <a:rPr lang="en-IE" altLang="en-US" sz="1800" smtClean="0"/>
              <a:t>IDEAS 2013 ( Best paper award)</a:t>
            </a:r>
            <a:endParaRPr lang="en-GB" altLang="en-US" sz="180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75" y="720130"/>
            <a:ext cx="5495153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0" t="12286" r="42114" b="4570"/>
          <a:stretch/>
        </p:blipFill>
        <p:spPr bwMode="auto">
          <a:xfrm>
            <a:off x="5724128" y="720130"/>
            <a:ext cx="3217309" cy="355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4528889"/>
            <a:ext cx="49808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900" dirty="0" smtClean="0">
                <a:solidFill>
                  <a:schemeClr val="tx1"/>
                </a:solidFill>
              </a:rPr>
              <a:t>A small Knowledge Graph (figure A) and 3 alternative summary representations (</a:t>
            </a:r>
            <a:r>
              <a:rPr lang="en-IE" sz="900" dirty="0" err="1" smtClean="0">
                <a:solidFill>
                  <a:schemeClr val="tx1"/>
                </a:solidFill>
              </a:rPr>
              <a:t>b,c,d</a:t>
            </a:r>
            <a:r>
              <a:rPr lang="en-IE" sz="9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91336" y="4387527"/>
            <a:ext cx="35283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dirty="0" smtClean="0">
                <a:solidFill>
                  <a:schemeClr val="tx1"/>
                </a:solidFill>
              </a:rPr>
              <a:t>Snapshot from UI showing the </a:t>
            </a:r>
            <a:r>
              <a:rPr lang="en-IE" sz="900" dirty="0" err="1" smtClean="0">
                <a:solidFill>
                  <a:schemeClr val="tx1"/>
                </a:solidFill>
              </a:rPr>
              <a:t>RDFa</a:t>
            </a:r>
            <a:r>
              <a:rPr lang="en-IE" sz="900" dirty="0" smtClean="0">
                <a:solidFill>
                  <a:schemeClr val="tx1"/>
                </a:solidFill>
              </a:rPr>
              <a:t> knowledge scraped from BBC.CO.UK in the Sindice.com search engine (total Sindice.com graph size, about 30b edges)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0039" y="4731990"/>
            <a:ext cx="29354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chemeClr val="tx1"/>
                </a:solidFill>
                <a:hlinkClick r:id="rId4"/>
              </a:rPr>
              <a:t>http://</a:t>
            </a:r>
            <a:r>
              <a:rPr lang="en-IE" dirty="0" smtClean="0">
                <a:solidFill>
                  <a:schemeClr val="tx1"/>
                </a:solidFill>
                <a:hlinkClick r:id="rId4"/>
              </a:rPr>
              <a:t>107.178.212.248</a:t>
            </a:r>
            <a:endParaRPr lang="en-IE" dirty="0" smtClean="0">
              <a:solidFill>
                <a:schemeClr val="tx1"/>
              </a:solidFill>
            </a:endParaRPr>
          </a:p>
          <a:p>
            <a:endParaRPr lang="en-IE" dirty="0" smtClean="0">
              <a:solidFill>
                <a:schemeClr val="tx1"/>
              </a:solidFill>
            </a:endParaRPr>
          </a:p>
          <a:p>
            <a:endParaRPr lang="en-I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60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1560" y="1059582"/>
            <a:ext cx="7772400" cy="1102519"/>
          </a:xfrm>
        </p:spPr>
        <p:txBody>
          <a:bodyPr/>
          <a:lstStyle/>
          <a:p>
            <a:r>
              <a:rPr lang="en-IE" dirty="0" smtClean="0"/>
              <a:t>Background</a:t>
            </a:r>
            <a:br>
              <a:rPr lang="en-IE" dirty="0" smtClean="0"/>
            </a:br>
            <a:r>
              <a:rPr lang="en-IE" dirty="0" smtClean="0"/>
              <a:t>Sindice.com (2007-end of 2011)</a:t>
            </a:r>
            <a:endParaRPr lang="en-IE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39552" y="2355726"/>
            <a:ext cx="8280920" cy="792088"/>
          </a:xfrm>
        </p:spPr>
        <p:txBody>
          <a:bodyPr/>
          <a:lstStyle/>
          <a:p>
            <a:r>
              <a:rPr lang="en-IE" dirty="0" smtClean="0"/>
              <a:t>Pushing search engine tech to the Web of Data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1065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8229600" cy="857250"/>
          </a:xfrm>
        </p:spPr>
        <p:txBody>
          <a:bodyPr/>
          <a:lstStyle/>
          <a:p>
            <a:r>
              <a:rPr lang="en-IE" dirty="0" smtClean="0"/>
              <a:t>Graph Summary - Background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9582"/>
            <a:ext cx="8229600" cy="3394472"/>
          </a:xfrm>
        </p:spPr>
        <p:txBody>
          <a:bodyPr/>
          <a:lstStyle/>
          <a:p>
            <a:r>
              <a:rPr lang="en-IE" sz="2000" dirty="0" smtClean="0"/>
              <a:t>A type of analytics to extract structural properties.</a:t>
            </a:r>
            <a:endParaRPr lang="en-IE" sz="1800" dirty="0" smtClean="0"/>
          </a:p>
          <a:p>
            <a:r>
              <a:rPr lang="en-IE" sz="2000" i="1" dirty="0" smtClean="0"/>
              <a:t>Note: Structure is not just schema!</a:t>
            </a:r>
          </a:p>
          <a:p>
            <a:pPr lvl="1"/>
            <a:r>
              <a:rPr lang="en-IE" sz="1800" dirty="0" smtClean="0"/>
              <a:t>We apply it on “schema” in our examples</a:t>
            </a:r>
          </a:p>
          <a:p>
            <a:pPr lvl="1"/>
            <a:r>
              <a:rPr lang="en-IE" sz="1800" dirty="0" smtClean="0"/>
              <a:t>Can be applied on “values” thus a “cluster” can be arbitrary</a:t>
            </a:r>
          </a:p>
          <a:p>
            <a:r>
              <a:rPr lang="en-IE" sz="2000" dirty="0" err="1"/>
              <a:t>Bisimulation</a:t>
            </a:r>
            <a:r>
              <a:rPr lang="en-IE" sz="2000" dirty="0"/>
              <a:t> / </a:t>
            </a:r>
            <a:r>
              <a:rPr lang="en-IE" sz="2000" dirty="0" err="1"/>
              <a:t>DataGuides</a:t>
            </a:r>
            <a:r>
              <a:rPr lang="en-IE" sz="2000" dirty="0"/>
              <a:t>: structural </a:t>
            </a:r>
            <a:r>
              <a:rPr lang="en-IE" sz="2000" i="1" dirty="0"/>
              <a:t>summaries</a:t>
            </a:r>
            <a:r>
              <a:rPr lang="en-IE" sz="2000" dirty="0"/>
              <a:t> for graph/</a:t>
            </a:r>
            <a:r>
              <a:rPr lang="en-IE" sz="2000" dirty="0" err="1"/>
              <a:t>semistructured</a:t>
            </a:r>
            <a:r>
              <a:rPr lang="en-IE" sz="2000" dirty="0"/>
              <a:t> data</a:t>
            </a:r>
          </a:p>
          <a:p>
            <a:pPr lvl="1"/>
            <a:r>
              <a:rPr lang="en-IE" sz="1800" dirty="0"/>
              <a:t>Optimising query processing</a:t>
            </a:r>
          </a:p>
          <a:p>
            <a:pPr lvl="1"/>
            <a:r>
              <a:rPr lang="en-IE" sz="1800" dirty="0"/>
              <a:t>Data exploration / analytics / bottom up ontology extraction</a:t>
            </a:r>
          </a:p>
          <a:p>
            <a:pPr lvl="1"/>
            <a:r>
              <a:rPr lang="en-IE" sz="1800" dirty="0"/>
              <a:t>Formulating meaningful queries</a:t>
            </a:r>
            <a:endParaRPr lang="en-IE" sz="1800" dirty="0" smtClean="0"/>
          </a:p>
          <a:p>
            <a:r>
              <a:rPr lang="en-IE" sz="2000" dirty="0" smtClean="0"/>
              <a:t>Computationally expensive (!) for large graphs</a:t>
            </a:r>
            <a:endParaRPr lang="en-IE" sz="2000" dirty="0"/>
          </a:p>
        </p:txBody>
      </p:sp>
      <p:pic>
        <p:nvPicPr>
          <p:cNvPr id="4" name="Picture 2" descr="http://www.pentaho.com/images/2011/hado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78573"/>
            <a:ext cx="468658" cy="35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21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v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184" y="793363"/>
            <a:ext cx="2830489" cy="1735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582"/>
            <a:ext cx="8147248" cy="857250"/>
          </a:xfrm>
        </p:spPr>
        <p:txBody>
          <a:bodyPr/>
          <a:lstStyle/>
          <a:p>
            <a:r>
              <a:rPr lang="en-IE" dirty="0" smtClean="0"/>
              <a:t>Assisted SPARQL Query Editor</a:t>
            </a:r>
            <a:endParaRPr lang="en-IE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595946"/>
              </p:ext>
            </p:extLst>
          </p:nvPr>
        </p:nvGraphicFramePr>
        <p:xfrm>
          <a:off x="6998752" y="1152168"/>
          <a:ext cx="1451703" cy="61722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1451703"/>
              </a:tblGrid>
              <a:tr h="2057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schema:Person</a:t>
                      </a:r>
                      <a:r>
                        <a:rPr lang="en-US" sz="900" dirty="0" smtClean="0"/>
                        <a:t>/name</a:t>
                      </a:r>
                      <a:endParaRPr lang="en-US" sz="900" dirty="0"/>
                    </a:p>
                  </a:txBody>
                  <a:tcPr marT="34290" marB="34290">
                    <a:lnL w="28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schema:Person/url</a:t>
                      </a:r>
                      <a:endParaRPr lang="en-US" sz="900" dirty="0"/>
                    </a:p>
                  </a:txBody>
                  <a:tcPr marT="34290" marB="34290">
                    <a:lnL w="28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schema:Person</a:t>
                      </a:r>
                      <a:r>
                        <a:rPr lang="en-US" sz="900" dirty="0" smtClean="0"/>
                        <a:t>/image</a:t>
                      </a:r>
                      <a:endParaRPr lang="en-US" sz="900" dirty="0"/>
                    </a:p>
                  </a:txBody>
                  <a:tcPr marT="34290" marB="34290">
                    <a:lnL w="28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27576"/>
              </p:ext>
            </p:extLst>
          </p:nvPr>
        </p:nvGraphicFramePr>
        <p:xfrm>
          <a:off x="5760066" y="1873449"/>
          <a:ext cx="2395643" cy="617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5643"/>
              </a:tblGrid>
              <a:tr h="2057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schema:AggregateRating/reviewCount</a:t>
                      </a:r>
                      <a:endParaRPr lang="en-US" sz="900" dirty="0"/>
                    </a:p>
                  </a:txBody>
                  <a:tcPr marT="34290" marB="34290">
                    <a:lnL w="28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schema:AggregateRating/bestRating</a:t>
                      </a:r>
                      <a:endParaRPr lang="en-US" sz="900" dirty="0"/>
                    </a:p>
                  </a:txBody>
                  <a:tcPr marT="34290" marB="34290">
                    <a:lnL w="28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schema:AggregateRating/ratingValue</a:t>
                      </a:r>
                      <a:endParaRPr lang="en-US" sz="900" dirty="0"/>
                    </a:p>
                  </a:txBody>
                  <a:tcPr marT="34290" marB="34290">
                    <a:lnL w="28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427732"/>
              </p:ext>
            </p:extLst>
          </p:nvPr>
        </p:nvGraphicFramePr>
        <p:xfrm>
          <a:off x="6658087" y="2615208"/>
          <a:ext cx="1711307" cy="617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1307"/>
              </a:tblGrid>
              <a:tr h="2057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schema:Movie</a:t>
                      </a:r>
                      <a:r>
                        <a:rPr lang="en-US" sz="900" dirty="0" smtClean="0"/>
                        <a:t>/genre</a:t>
                      </a:r>
                      <a:endParaRPr lang="en-US" sz="900" dirty="0"/>
                    </a:p>
                  </a:txBody>
                  <a:tcPr marT="34290" marB="34290">
                    <a:lnL w="28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schema:Movie</a:t>
                      </a:r>
                      <a:r>
                        <a:rPr lang="en-US" sz="900" dirty="0" smtClean="0"/>
                        <a:t>/image</a:t>
                      </a:r>
                      <a:endParaRPr lang="en-US" sz="900" dirty="0"/>
                    </a:p>
                  </a:txBody>
                  <a:tcPr marT="34290" marB="34290">
                    <a:lnL w="28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schema:Movie</a:t>
                      </a:r>
                      <a:r>
                        <a:rPr lang="en-US" sz="900" dirty="0" smtClean="0"/>
                        <a:t>/description</a:t>
                      </a:r>
                      <a:endParaRPr lang="en-US" sz="900" dirty="0"/>
                    </a:p>
                  </a:txBody>
                  <a:tcPr marT="34290" marB="34290">
                    <a:lnL w="28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0" name="Straight Arrow Connector 9"/>
          <p:cNvCxnSpPr>
            <a:endCxn id="7" idx="1"/>
          </p:cNvCxnSpPr>
          <p:nvPr/>
        </p:nvCxnSpPr>
        <p:spPr bwMode="auto">
          <a:xfrm>
            <a:off x="2236566" y="1118233"/>
            <a:ext cx="4762186" cy="34254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8" idx="1"/>
          </p:cNvCxnSpPr>
          <p:nvPr/>
        </p:nvCxnSpPr>
        <p:spPr bwMode="auto">
          <a:xfrm>
            <a:off x="3347864" y="1735951"/>
            <a:ext cx="2412202" cy="44610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9" idx="1"/>
          </p:cNvCxnSpPr>
          <p:nvPr/>
        </p:nvCxnSpPr>
        <p:spPr bwMode="auto">
          <a:xfrm>
            <a:off x="2336563" y="2443758"/>
            <a:ext cx="4321524" cy="48006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" name="Picture 3" descr="dynamic-sugges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35" y="2873307"/>
            <a:ext cx="5304010" cy="2020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24115" y="4499798"/>
            <a:ext cx="5623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chemeClr val="tx1"/>
                </a:solidFill>
                <a:hlinkClick r:id="rId4"/>
              </a:rPr>
              <a:t>http://107.178.212.248/freebase/SparqlEditor</a:t>
            </a:r>
            <a:r>
              <a:rPr lang="en-IE" dirty="0" smtClean="0">
                <a:solidFill>
                  <a:schemeClr val="tx1"/>
                </a:solidFill>
                <a:hlinkClick r:id="rId4"/>
              </a:rPr>
              <a:t>/</a:t>
            </a:r>
            <a:endParaRPr lang="en-IE" dirty="0" smtClean="0">
              <a:solidFill>
                <a:schemeClr val="tx1"/>
              </a:solidFill>
            </a:endParaRPr>
          </a:p>
          <a:p>
            <a:endParaRPr lang="en-I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5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907498" y="1568880"/>
            <a:ext cx="1994556" cy="6203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Load to production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3881305" y="5888372"/>
            <a:ext cx="2007991" cy="25057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Search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7" name="Rounded Rectangle 176"/>
          <p:cNvSpPr/>
          <p:nvPr/>
        </p:nvSpPr>
        <p:spPr>
          <a:xfrm>
            <a:off x="4585225" y="1693409"/>
            <a:ext cx="1427680" cy="458640"/>
          </a:xfrm>
          <a:prstGeom prst="roundRect">
            <a:avLst/>
          </a:prstGeom>
          <a:solidFill>
            <a:srgbClr val="D1D1F0"/>
          </a:solidFill>
          <a:ln>
            <a:solidFill>
              <a:schemeClr val="accent6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Transform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8" name="Rounded Rectangle 267"/>
          <p:cNvSpPr/>
          <p:nvPr/>
        </p:nvSpPr>
        <p:spPr>
          <a:xfrm>
            <a:off x="184922" y="1820338"/>
            <a:ext cx="1359792" cy="320503"/>
          </a:xfrm>
          <a:prstGeom prst="roundRect">
            <a:avLst/>
          </a:prstGeom>
          <a:solidFill>
            <a:srgbClr val="D1D1F0"/>
          </a:solidFill>
          <a:ln>
            <a:solidFill>
              <a:schemeClr val="accent6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Extraction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6" name="Right Arrow 285"/>
          <p:cNvSpPr/>
          <p:nvPr/>
        </p:nvSpPr>
        <p:spPr bwMode="auto">
          <a:xfrm>
            <a:off x="1687453" y="1813859"/>
            <a:ext cx="331208" cy="284110"/>
          </a:xfrm>
          <a:prstGeom prst="rightArrow">
            <a:avLst/>
          </a:prstGeom>
          <a:solidFill>
            <a:srgbClr val="D1D1F0"/>
          </a:solidFill>
          <a:ln w="28575" cap="flat" cmpd="sng" algn="ctr">
            <a:solidFill>
              <a:srgbClr val="4646C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303" name="Rectangle 302"/>
          <p:cNvSpPr/>
          <p:nvPr/>
        </p:nvSpPr>
        <p:spPr>
          <a:xfrm>
            <a:off x="184922" y="2240293"/>
            <a:ext cx="15700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Preliminary cleanup 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Data Model</a:t>
            </a:r>
          </a:p>
          <a:p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9" name="Rectangle 338"/>
          <p:cNvSpPr/>
          <p:nvPr/>
        </p:nvSpPr>
        <p:spPr>
          <a:xfrm>
            <a:off x="4441938" y="2348596"/>
            <a:ext cx="1714254" cy="11932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Alignment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Enrichment (Ontology/Rules)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Hadoop Transformations </a:t>
            </a:r>
          </a:p>
        </p:txBody>
      </p:sp>
      <p:cxnSp>
        <p:nvCxnSpPr>
          <p:cNvPr id="296" name="Straight Arrow Connector 295"/>
          <p:cNvCxnSpPr/>
          <p:nvPr/>
        </p:nvCxnSpPr>
        <p:spPr>
          <a:xfrm flipV="1">
            <a:off x="1061388" y="3965770"/>
            <a:ext cx="7788053" cy="37736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 bwMode="auto">
          <a:xfrm>
            <a:off x="1177575" y="5202572"/>
            <a:ext cx="914400" cy="685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70" name="Picture 2" descr="C:\Users\giotum\Dropbox\sindice\Company\Press and Media\Website\Sindicetech elements\CloudSpaces 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1"/>
          <a:stretch/>
        </p:blipFill>
        <p:spPr bwMode="auto">
          <a:xfrm>
            <a:off x="186531" y="3785441"/>
            <a:ext cx="1685657" cy="36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ight Arrow 37"/>
          <p:cNvSpPr/>
          <p:nvPr/>
        </p:nvSpPr>
        <p:spPr bwMode="auto">
          <a:xfrm>
            <a:off x="4129864" y="1820338"/>
            <a:ext cx="331208" cy="284110"/>
          </a:xfrm>
          <a:prstGeom prst="rightArrow">
            <a:avLst/>
          </a:prstGeom>
          <a:solidFill>
            <a:srgbClr val="D1D1F0"/>
          </a:solidFill>
          <a:ln w="28575" cap="flat" cmpd="sng" algn="ctr">
            <a:solidFill>
              <a:srgbClr val="4646C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39" name="Right Arrow 38"/>
          <p:cNvSpPr/>
          <p:nvPr/>
        </p:nvSpPr>
        <p:spPr bwMode="auto">
          <a:xfrm>
            <a:off x="6442044" y="1836943"/>
            <a:ext cx="331208" cy="284110"/>
          </a:xfrm>
          <a:prstGeom prst="rightArrow">
            <a:avLst/>
          </a:prstGeom>
          <a:solidFill>
            <a:srgbClr val="D1D1F0"/>
          </a:solidFill>
          <a:ln w="28575" cap="flat" cmpd="sng" algn="ctr">
            <a:solidFill>
              <a:srgbClr val="4646C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9365" y="2275639"/>
            <a:ext cx="29473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IE" sz="1400" b="1" dirty="0" smtClean="0">
                <a:solidFill>
                  <a:schemeClr val="tx1"/>
                </a:solidFill>
                <a:latin typeface="+mj-lt"/>
              </a:rPr>
              <a:t>Hadoop RDF Summaries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IE" sz="1400" b="1" dirty="0" smtClean="0">
                <a:solidFill>
                  <a:schemeClr val="tx1"/>
                </a:solidFill>
                <a:latin typeface="+mj-lt"/>
              </a:rPr>
              <a:t>Assisted Querying</a:t>
            </a:r>
          </a:p>
          <a:p>
            <a:pPr marL="171450" indent="-171450">
              <a:buFont typeface="Arial" pitchFamily="34" charset="0"/>
              <a:buChar char="•"/>
            </a:pPr>
            <a:endParaRPr lang="en-IE" sz="1400" b="1" dirty="0" smtClean="0">
              <a:solidFill>
                <a:schemeClr val="tx1"/>
              </a:solidFill>
              <a:latin typeface="+mj-lt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Relational data browser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41522" y="2330843"/>
            <a:ext cx="22630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IE" sz="1400" b="1" dirty="0" smtClean="0">
                <a:solidFill>
                  <a:schemeClr val="tx1"/>
                </a:solidFill>
                <a:latin typeface="+mj-lt"/>
              </a:rPr>
              <a:t>SEARCH! </a:t>
            </a:r>
            <a:r>
              <a:rPr lang="en-IE" sz="14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IE" sz="1400" dirty="0" smtClean="0">
                <a:solidFill>
                  <a:schemeClr val="tx1"/>
                </a:solidFill>
                <a:latin typeface="+mj-lt"/>
              </a:rPr>
            </a:br>
            <a:r>
              <a:rPr lang="en-IE" sz="1400" b="1" dirty="0" err="1" smtClean="0">
                <a:solidFill>
                  <a:schemeClr val="tx1"/>
                </a:solidFill>
                <a:latin typeface="+mj-lt"/>
              </a:rPr>
              <a:t>Semistructured</a:t>
            </a:r>
            <a:r>
              <a:rPr lang="en-IE" sz="1400" b="1" dirty="0" smtClean="0">
                <a:solidFill>
                  <a:schemeClr val="tx1"/>
                </a:solidFill>
                <a:latin typeface="+mj-lt"/>
              </a:rPr>
              <a:t> Search/Rank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IE" sz="1400" dirty="0" err="1" smtClean="0">
                <a:solidFill>
                  <a:schemeClr val="tx1"/>
                </a:solidFill>
                <a:latin typeface="+mj-lt"/>
              </a:rPr>
              <a:t>NoSQL</a:t>
            </a:r>
            <a:r>
              <a:rPr lang="en-IE" sz="1400" dirty="0" smtClean="0">
                <a:solidFill>
                  <a:schemeClr val="tx1"/>
                </a:solidFill>
                <a:latin typeface="+mj-lt"/>
              </a:rPr>
              <a:t>, SQL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IE" sz="1400" dirty="0" err="1" smtClean="0">
                <a:solidFill>
                  <a:schemeClr val="tx1"/>
                </a:solidFill>
                <a:latin typeface="+mj-lt"/>
              </a:rPr>
              <a:t>Triplestores</a:t>
            </a:r>
            <a:r>
              <a:rPr lang="en-IE" sz="1400" dirty="0" smtClean="0">
                <a:solidFill>
                  <a:schemeClr val="tx1"/>
                </a:solidFill>
                <a:latin typeface="+mj-lt"/>
              </a:rPr>
              <a:t> connectors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Relational Data Browser</a:t>
            </a:r>
            <a:endParaRPr lang="en-IE" sz="1400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Curved Down Arrow 3"/>
          <p:cNvSpPr/>
          <p:nvPr/>
        </p:nvSpPr>
        <p:spPr bwMode="auto">
          <a:xfrm flipH="1">
            <a:off x="2294283" y="812980"/>
            <a:ext cx="3432946" cy="799679"/>
          </a:xfrm>
          <a:prstGeom prst="curvedDown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203" name="Rounded Rectangle 202"/>
          <p:cNvSpPr/>
          <p:nvPr/>
        </p:nvSpPr>
        <p:spPr>
          <a:xfrm>
            <a:off x="2071091" y="1693409"/>
            <a:ext cx="1966053" cy="447432"/>
          </a:xfrm>
          <a:prstGeom prst="roundRect">
            <a:avLst/>
          </a:prstGeom>
          <a:solidFill>
            <a:srgbClr val="D1D1F0"/>
          </a:solidFill>
          <a:ln>
            <a:solidFill>
              <a:schemeClr val="accent6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Explore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8" name="Picture 15" descr="Resource Description Format (RDF)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584" y="4161874"/>
            <a:ext cx="515775" cy="51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www.pentaho.com/images/2011/hadoo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97" y="4225262"/>
            <a:ext cx="603183" cy="45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Giovanni\Dropbox\sindice\company\Press and Media\homepage\Sindicetech elements\SparQLED 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777" y="2752692"/>
            <a:ext cx="1083109" cy="23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C:\Users\Giovanni\Dropbox\sindice\company\Press and Media\homepage\pivotbrows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177" y="3229746"/>
            <a:ext cx="1306943" cy="2472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33" name="Picture 2" descr="C:\Users\Giovanni\Dropbox\sindice\company\Press and Media\homepage\Sindicetech elements\Sire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348596"/>
            <a:ext cx="718321" cy="22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61388" y="3958198"/>
            <a:ext cx="8229600" cy="385969"/>
          </a:xfrm>
        </p:spPr>
        <p:txBody>
          <a:bodyPr/>
          <a:lstStyle/>
          <a:p>
            <a:r>
              <a:rPr lang="en-IE" sz="1800" dirty="0" smtClean="0"/>
              <a:t>Full processing</a:t>
            </a:r>
            <a:endParaRPr lang="en-IE" sz="1800" dirty="0"/>
          </a:p>
        </p:txBody>
      </p:sp>
      <p:sp>
        <p:nvSpPr>
          <p:cNvPr id="25" name="Title 7"/>
          <p:cNvSpPr txBox="1">
            <a:spLocks/>
          </p:cNvSpPr>
          <p:nvPr/>
        </p:nvSpPr>
        <p:spPr>
          <a:xfrm>
            <a:off x="-127941" y="64840"/>
            <a:ext cx="9139757" cy="611857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E" sz="2400" b="1" dirty="0" smtClean="0"/>
              <a:t>Our contribution </a:t>
            </a:r>
            <a:r>
              <a:rPr lang="en-IE" sz="2400" dirty="0" smtClean="0"/>
              <a:t>to an advanced Knowledge Graph Pipeline:</a:t>
            </a:r>
            <a:endParaRPr lang="en-IE" sz="2400" dirty="0"/>
          </a:p>
        </p:txBody>
      </p:sp>
      <p:sp>
        <p:nvSpPr>
          <p:cNvPr id="3" name="Rectangle 2"/>
          <p:cNvSpPr/>
          <p:nvPr/>
        </p:nvSpPr>
        <p:spPr>
          <a:xfrm>
            <a:off x="4129864" y="944185"/>
            <a:ext cx="9845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recompute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004117" y="4382026"/>
            <a:ext cx="6526564" cy="37736"/>
          </a:xfrm>
          <a:prstGeom prst="straightConnector1">
            <a:avLst/>
          </a:prstGeom>
          <a:ln w="22225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7"/>
          <p:cNvSpPr txBox="1">
            <a:spLocks/>
          </p:cNvSpPr>
          <p:nvPr/>
        </p:nvSpPr>
        <p:spPr>
          <a:xfrm>
            <a:off x="986339" y="4380578"/>
            <a:ext cx="8229600" cy="385969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E" sz="1800" dirty="0" smtClean="0"/>
              <a:t>Delta path</a:t>
            </a:r>
          </a:p>
          <a:p>
            <a:endParaRPr lang="en-IE" sz="1800" dirty="0"/>
          </a:p>
        </p:txBody>
      </p:sp>
      <p:sp>
        <p:nvSpPr>
          <p:cNvPr id="5" name="Flowchart: Process 4"/>
          <p:cNvSpPr/>
          <p:nvPr/>
        </p:nvSpPr>
        <p:spPr>
          <a:xfrm>
            <a:off x="6841522" y="2326694"/>
            <a:ext cx="2132579" cy="696646"/>
          </a:xfrm>
          <a:prstGeom prst="flowChart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Flowchart: Process 33"/>
          <p:cNvSpPr/>
          <p:nvPr/>
        </p:nvSpPr>
        <p:spPr>
          <a:xfrm>
            <a:off x="4447744" y="2372858"/>
            <a:ext cx="1565161" cy="240155"/>
          </a:xfrm>
          <a:prstGeom prst="flowChartProcess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1511249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23478"/>
            <a:ext cx="8229600" cy="857250"/>
          </a:xfrm>
        </p:spPr>
        <p:txBody>
          <a:bodyPr/>
          <a:lstStyle/>
          <a:p>
            <a:r>
              <a:rPr lang="en-IE" dirty="0" err="1" smtClean="0"/>
              <a:t>Semistructured</a:t>
            </a:r>
            <a:r>
              <a:rPr lang="en-IE" dirty="0" smtClean="0"/>
              <a:t> Search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059582"/>
            <a:ext cx="8229600" cy="3394472"/>
          </a:xfrm>
        </p:spPr>
        <p:txBody>
          <a:bodyPr/>
          <a:lstStyle/>
          <a:p>
            <a:r>
              <a:rPr lang="en-IE" dirty="0" smtClean="0"/>
              <a:t>Bridging Structured and Unstructured data</a:t>
            </a:r>
          </a:p>
          <a:p>
            <a:r>
              <a:rPr lang="en-IE" dirty="0" smtClean="0"/>
              <a:t>Application example: </a:t>
            </a:r>
          </a:p>
          <a:p>
            <a:pPr lvl="1"/>
            <a:r>
              <a:rPr lang="en-IE" dirty="0" smtClean="0"/>
              <a:t>Reducing </a:t>
            </a:r>
            <a:r>
              <a:rPr lang="en-IE" dirty="0"/>
              <a:t>queries that fall back to 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web search</a:t>
            </a:r>
            <a:endParaRPr lang="en-IE" sz="1600" dirty="0"/>
          </a:p>
          <a:p>
            <a:pPr lvl="1"/>
            <a:r>
              <a:rPr lang="en-IE" dirty="0" smtClean="0"/>
              <a:t>..by supporting </a:t>
            </a:r>
            <a:r>
              <a:rPr lang="en-IE" dirty="0"/>
              <a:t>queries that span </a:t>
            </a:r>
            <a:r>
              <a:rPr lang="en-IE" dirty="0" smtClean="0"/>
              <a:t>structured </a:t>
            </a:r>
            <a:r>
              <a:rPr lang="en-IE" dirty="0"/>
              <a:t>&amp; unstructured/textual data</a:t>
            </a:r>
          </a:p>
          <a:p>
            <a:endParaRPr lang="en-IE" dirty="0"/>
          </a:p>
        </p:txBody>
      </p:sp>
      <p:pic>
        <p:nvPicPr>
          <p:cNvPr id="6" name="Picture 4" descr="http://www.cs.washington.edu/education/courses/cse333/12sp/assignments/hw2/json_tr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147814"/>
            <a:ext cx="2892573" cy="165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Solr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4053706"/>
            <a:ext cx="1296355" cy="71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giotum\Dropbox\sindice\Company\Press and Media\Website\Sindicetech elements\Siren Logo trans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958" y="2562411"/>
            <a:ext cx="200669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228395" y="477416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dirty="0" err="1" smtClean="0">
                <a:solidFill>
                  <a:schemeClr val="tx1"/>
                </a:solidFill>
              </a:rPr>
              <a:t>SindiceTech’s</a:t>
            </a:r>
            <a:r>
              <a:rPr lang="en-IE" sz="900" dirty="0" smtClean="0">
                <a:solidFill>
                  <a:schemeClr val="tx1"/>
                </a:solidFill>
              </a:rPr>
              <a:t> Siren is likely the most advanced </a:t>
            </a:r>
            <a:r>
              <a:rPr lang="en-IE" sz="900" dirty="0" err="1" smtClean="0">
                <a:solidFill>
                  <a:schemeClr val="tx1"/>
                </a:solidFill>
              </a:rPr>
              <a:t>semistructured</a:t>
            </a:r>
            <a:r>
              <a:rPr lang="en-IE" sz="900" dirty="0" smtClean="0">
                <a:solidFill>
                  <a:schemeClr val="tx1"/>
                </a:solidFill>
              </a:rPr>
              <a:t> search engine implemented today</a:t>
            </a:r>
          </a:p>
        </p:txBody>
      </p:sp>
    </p:spTree>
    <p:extLst>
      <p:ext uri="{BB962C8B-B14F-4D97-AF65-F5344CB8AC3E}">
        <p14:creationId xmlns:p14="http://schemas.microsoft.com/office/powerpoint/2010/main" val="16969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cs.washington.edu/education/courses/cse333/12sp/assignments/hw2/json_tr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146" y="3485033"/>
            <a:ext cx="2892573" cy="165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1494"/>
            <a:ext cx="8229600" cy="3394472"/>
          </a:xfrm>
        </p:spPr>
        <p:txBody>
          <a:bodyPr/>
          <a:lstStyle/>
          <a:p>
            <a:r>
              <a:rPr lang="en-IE" sz="2400" dirty="0" err="1"/>
              <a:t>SIREn</a:t>
            </a:r>
            <a:r>
              <a:rPr lang="en-IE" sz="2400" dirty="0"/>
              <a:t> </a:t>
            </a:r>
            <a:r>
              <a:rPr lang="en-IE" sz="2400" dirty="0" smtClean="0"/>
              <a:t>specializes in </a:t>
            </a:r>
            <a:r>
              <a:rPr lang="en-IE" sz="2400" dirty="0"/>
              <a:t>semi-structured search over nested / mixed </a:t>
            </a:r>
            <a:r>
              <a:rPr lang="en-IE" sz="2400" dirty="0" smtClean="0"/>
              <a:t>content </a:t>
            </a:r>
            <a:r>
              <a:rPr lang="en-IE" sz="2400" dirty="0" smtClean="0">
                <a:sym typeface="Wingdings" panose="05000000000000000000" pitchFamily="2" charset="2"/>
              </a:rPr>
              <a:t> JSON, XML</a:t>
            </a:r>
            <a:endParaRPr lang="en-IE" sz="2400" dirty="0" smtClean="0"/>
          </a:p>
          <a:p>
            <a:r>
              <a:rPr lang="en-IE" sz="2400" dirty="0" smtClean="0"/>
              <a:t>Fastest &amp; Most scalable search method available, only known high performance implementation.</a:t>
            </a:r>
          </a:p>
          <a:p>
            <a:r>
              <a:rPr lang="en-IE" sz="2400" dirty="0" smtClean="0"/>
              <a:t>Available for </a:t>
            </a:r>
            <a:r>
              <a:rPr lang="en-IE" sz="2400" dirty="0" err="1" smtClean="0"/>
              <a:t>Solr</a:t>
            </a:r>
            <a:r>
              <a:rPr lang="en-IE" sz="2400" dirty="0" smtClean="0"/>
              <a:t> and </a:t>
            </a:r>
            <a:r>
              <a:rPr lang="en-IE" sz="2400" dirty="0" err="1" smtClean="0"/>
              <a:t>ElasticSearch</a:t>
            </a:r>
            <a:r>
              <a:rPr lang="en-IE" sz="2400" dirty="0" smtClean="0"/>
              <a:t> </a:t>
            </a:r>
          </a:p>
        </p:txBody>
      </p:sp>
      <p:pic>
        <p:nvPicPr>
          <p:cNvPr id="6" name="Picture 2" descr="Solr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515966"/>
            <a:ext cx="936000" cy="51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giotum\Dropbox\sindice\Company\Press and Media\Website\Sindicetech elements\Siren Logo trans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5486"/>
            <a:ext cx="222965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98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Under the hood: </a:t>
            </a:r>
            <a:r>
              <a:rPr lang="en-IE" dirty="0" err="1" smtClean="0"/>
              <a:t>SIREn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69693"/>
            <a:ext cx="8640960" cy="3394472"/>
          </a:xfrm>
        </p:spPr>
        <p:txBody>
          <a:bodyPr/>
          <a:lstStyle/>
          <a:p>
            <a:r>
              <a:rPr lang="en-IE" sz="2400" dirty="0"/>
              <a:t>Inspired from tree-labelling scheme techniques (XML IR)</a:t>
            </a:r>
          </a:p>
          <a:p>
            <a:pPr lvl="1"/>
            <a:r>
              <a:rPr lang="en-IE" sz="2000" dirty="0"/>
              <a:t>Label each node with a hierarchical ids (here Dewey’s identifiers</a:t>
            </a:r>
            <a:r>
              <a:rPr lang="en-IE" sz="2000" dirty="0" smtClean="0"/>
              <a:t>)</a:t>
            </a:r>
            <a:endParaRPr lang="en-IE" sz="2000" dirty="0"/>
          </a:p>
          <a:p>
            <a:r>
              <a:rPr lang="en-IE" sz="2400" dirty="0"/>
              <a:t>Full-text search operators over the content of a node</a:t>
            </a:r>
            <a:endParaRPr lang="ga-IE" sz="2400" dirty="0"/>
          </a:p>
          <a:p>
            <a:r>
              <a:rPr lang="en-IE" sz="2400" dirty="0"/>
              <a:t>Structural search operators over the nodes of the tree</a:t>
            </a:r>
          </a:p>
          <a:p>
            <a:pPr lvl="1"/>
            <a:r>
              <a:rPr lang="en-IE" sz="2000" dirty="0"/>
              <a:t>Ancestor-Descendant, Parent-Child, Sibling, …</a:t>
            </a:r>
          </a:p>
          <a:p>
            <a:r>
              <a:rPr lang="en-IE" sz="2400" dirty="0"/>
              <a:t>Positional search operators over the content and the </a:t>
            </a:r>
            <a:r>
              <a:rPr lang="en-IE" sz="2400" dirty="0" smtClean="0"/>
              <a:t>nodes</a:t>
            </a:r>
          </a:p>
          <a:p>
            <a:r>
              <a:rPr lang="en-IE" sz="2400" dirty="0" smtClean="0"/>
              <a:t>Highly efficient implementation, custom file structure, compression, production grade.</a:t>
            </a:r>
          </a:p>
          <a:p>
            <a:r>
              <a:rPr lang="en-IE" sz="2400" dirty="0" smtClean="0"/>
              <a:t>Special ranking, BM25MF keeps structure in full account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303995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05979"/>
            <a:ext cx="8640960" cy="857250"/>
          </a:xfrm>
        </p:spPr>
        <p:txBody>
          <a:bodyPr/>
          <a:lstStyle/>
          <a:p>
            <a:r>
              <a:rPr lang="en-IE" dirty="0"/>
              <a:t>Under the </a:t>
            </a:r>
            <a:r>
              <a:rPr lang="en-IE" dirty="0" smtClean="0"/>
              <a:t>hood: Tree-Labelling</a:t>
            </a:r>
            <a:endParaRPr lang="en-IE" dirty="0"/>
          </a:p>
        </p:txBody>
      </p:sp>
      <p:grpSp>
        <p:nvGrpSpPr>
          <p:cNvPr id="5" name="Group 4"/>
          <p:cNvGrpSpPr/>
          <p:nvPr/>
        </p:nvGrpSpPr>
        <p:grpSpPr>
          <a:xfrm>
            <a:off x="5392550" y="1543506"/>
            <a:ext cx="3024337" cy="2880320"/>
            <a:chOff x="5392550" y="1543506"/>
            <a:chExt cx="3024337" cy="2880320"/>
          </a:xfrm>
        </p:grpSpPr>
        <p:sp>
          <p:nvSpPr>
            <p:cNvPr id="6" name="Rounded Rectangle 5"/>
            <p:cNvSpPr/>
            <p:nvPr/>
          </p:nvSpPr>
          <p:spPr>
            <a:xfrm>
              <a:off x="5392550" y="1543506"/>
              <a:ext cx="684076" cy="360040"/>
            </a:xfrm>
            <a:prstGeom prst="roundRect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572570" y="2083566"/>
              <a:ext cx="684076" cy="360040"/>
            </a:xfrm>
            <a:prstGeom prst="roundRect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E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name</a:t>
              </a:r>
              <a:endParaRPr lang="en-IE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579209" y="2574488"/>
              <a:ext cx="677437" cy="360040"/>
            </a:xfrm>
            <a:prstGeom prst="roundRect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IE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IE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unding_</a:t>
              </a:r>
            </a:p>
            <a:p>
              <a:pPr algn="ctr"/>
              <a:r>
                <a:rPr lang="en-IE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rounds</a:t>
              </a:r>
              <a:endParaRPr lang="en-I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472670" y="2083566"/>
              <a:ext cx="907642" cy="360040"/>
            </a:xfrm>
            <a:prstGeom prst="roundRect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rIns="36000" rtlCol="0" anchor="ctr"/>
            <a:lstStyle/>
            <a:p>
              <a:pPr algn="ctr"/>
              <a:r>
                <a:rPr lang="en-IE" sz="12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LucidWorks</a:t>
              </a:r>
              <a:endParaRPr lang="en-IE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672140" y="3114545"/>
              <a:ext cx="756084" cy="360040"/>
            </a:xfrm>
            <a:prstGeom prst="roundRect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IE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IE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ound_</a:t>
              </a:r>
            </a:p>
            <a:p>
              <a:pPr algn="ctr"/>
              <a:r>
                <a:rPr lang="en-IE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code</a:t>
              </a:r>
              <a:endParaRPr lang="en-I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682168" y="3600397"/>
              <a:ext cx="756084" cy="360040"/>
            </a:xfrm>
            <a:prstGeom prst="roundRect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IE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IE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aised_</a:t>
              </a:r>
            </a:p>
            <a:p>
              <a:pPr algn="ctr"/>
              <a:r>
                <a:rPr lang="en-IE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amount</a:t>
              </a:r>
              <a:endParaRPr lang="en-I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7660802" y="3114685"/>
              <a:ext cx="756084" cy="360040"/>
            </a:xfrm>
            <a:prstGeom prst="roundRect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rIns="36000" rtlCol="0" anchor="ctr"/>
            <a:lstStyle/>
            <a:p>
              <a:pPr algn="ctr"/>
              <a:r>
                <a:rPr lang="en-IE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IE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7663819" y="3595983"/>
              <a:ext cx="753068" cy="360040"/>
            </a:xfrm>
            <a:prstGeom prst="roundRect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IE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6000000</a:t>
              </a:r>
              <a:endParaRPr lang="en-IE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472670" y="2574488"/>
              <a:ext cx="684000" cy="360040"/>
            </a:xfrm>
            <a:prstGeom prst="roundRect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E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472670" y="4063786"/>
              <a:ext cx="756084" cy="360040"/>
            </a:xfrm>
            <a:prstGeom prst="roundRect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E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…</a:t>
              </a:r>
              <a:endParaRPr lang="en-IE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16" name="Elbow Connector 15"/>
            <p:cNvCxnSpPr>
              <a:endCxn id="7" idx="1"/>
            </p:cNvCxnSpPr>
            <p:nvPr/>
          </p:nvCxnSpPr>
          <p:spPr>
            <a:xfrm rot="16200000" flipH="1">
              <a:off x="5338544" y="2029560"/>
              <a:ext cx="360040" cy="108012"/>
            </a:xfrm>
            <a:prstGeom prst="bentConnector2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>
              <a:endCxn id="8" idx="1"/>
            </p:cNvCxnSpPr>
            <p:nvPr/>
          </p:nvCxnSpPr>
          <p:spPr>
            <a:xfrm rot="16200000" flipH="1">
              <a:off x="5096404" y="2271703"/>
              <a:ext cx="850960" cy="114650"/>
            </a:xfrm>
            <a:prstGeom prst="bentConnector2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7" idx="3"/>
              <a:endCxn id="9" idx="1"/>
            </p:cNvCxnSpPr>
            <p:nvPr/>
          </p:nvCxnSpPr>
          <p:spPr>
            <a:xfrm>
              <a:off x="6256646" y="2263586"/>
              <a:ext cx="216024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8" idx="3"/>
              <a:endCxn id="14" idx="1"/>
            </p:cNvCxnSpPr>
            <p:nvPr/>
          </p:nvCxnSpPr>
          <p:spPr>
            <a:xfrm>
              <a:off x="6256646" y="2754508"/>
              <a:ext cx="216024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/>
            <p:nvPr/>
          </p:nvCxnSpPr>
          <p:spPr>
            <a:xfrm rot="16200000" flipH="1">
              <a:off x="6431475" y="3060540"/>
              <a:ext cx="360040" cy="108012"/>
            </a:xfrm>
            <a:prstGeom prst="bentConnector2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/>
            <p:nvPr/>
          </p:nvCxnSpPr>
          <p:spPr>
            <a:xfrm rot="16200000" flipH="1">
              <a:off x="6189335" y="3338779"/>
              <a:ext cx="850960" cy="114650"/>
            </a:xfrm>
            <a:prstGeom prst="bentConnector2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>
              <a:stCxn id="8" idx="3"/>
              <a:endCxn id="15" idx="1"/>
            </p:cNvCxnSpPr>
            <p:nvPr/>
          </p:nvCxnSpPr>
          <p:spPr>
            <a:xfrm>
              <a:off x="6256646" y="2754508"/>
              <a:ext cx="216024" cy="1489298"/>
            </a:xfrm>
            <a:prstGeom prst="bentConnector3">
              <a:avLst>
                <a:gd name="adj1" fmla="val 26484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0" idx="3"/>
              <a:endCxn id="12" idx="1"/>
            </p:cNvCxnSpPr>
            <p:nvPr/>
          </p:nvCxnSpPr>
          <p:spPr>
            <a:xfrm>
              <a:off x="7428224" y="3294565"/>
              <a:ext cx="232578" cy="14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1" idx="3"/>
              <a:endCxn id="13" idx="1"/>
            </p:cNvCxnSpPr>
            <p:nvPr/>
          </p:nvCxnSpPr>
          <p:spPr>
            <a:xfrm flipV="1">
              <a:off x="7438252" y="3776003"/>
              <a:ext cx="225567" cy="441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539552" y="1311610"/>
            <a:ext cx="3780420" cy="3420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IE" sz="1200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IE" sz="12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"name" </a:t>
            </a:r>
            <a: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IE" sz="12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IE" sz="12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LucidWorks</a:t>
            </a:r>
            <a:r>
              <a:rPr lang="en-IE" sz="1200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I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IE" sz="1200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"</a:t>
            </a:r>
            <a:r>
              <a:rPr lang="en-IE" sz="1200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category_code</a:t>
            </a:r>
            <a:r>
              <a:rPr lang="en-IE" sz="1200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en-I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IE" sz="1200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"analytics"</a:t>
            </a:r>
            <a:r>
              <a:rPr lang="en-I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I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IE" sz="12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IE" sz="120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funding_rounds</a:t>
            </a:r>
            <a:r>
              <a:rPr lang="en-IE" sz="12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IE" sz="12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</a:p>
          <a:p>
            <a: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IE" sz="1200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IE" sz="12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IE" sz="120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round_code</a:t>
            </a:r>
            <a:r>
              <a:rPr lang="en-IE" sz="12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IE" sz="12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"a"</a:t>
            </a:r>
            <a: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IE" sz="12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IE" sz="120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raised_amount</a:t>
            </a:r>
            <a:r>
              <a:rPr lang="en-IE" sz="12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IE" sz="12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6000000,</a:t>
            </a:r>
          </a:p>
          <a:p>
            <a:r>
              <a:rPr lang="en-IE" sz="12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IE" sz="12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IE" sz="120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funded_year</a:t>
            </a:r>
            <a:r>
              <a:rPr lang="en-IE" sz="12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IE" sz="12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2009</a:t>
            </a:r>
            <a:r>
              <a:rPr lang="en-IE" sz="1200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IE" sz="12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200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…</a:t>
            </a:r>
            <a:endParaRPr lang="en-IE" sz="1200" dirty="0">
              <a:solidFill>
                <a:schemeClr val="bg2">
                  <a:lumMod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1200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r>
              <a:rPr lang="en-I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I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IE" sz="12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IE" sz="1200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6936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05979"/>
            <a:ext cx="8640960" cy="857250"/>
          </a:xfrm>
        </p:spPr>
        <p:txBody>
          <a:bodyPr/>
          <a:lstStyle/>
          <a:p>
            <a:r>
              <a:rPr lang="en-IE" dirty="0"/>
              <a:t>Under the hood: Tree-Labelling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39552" y="1311610"/>
            <a:ext cx="3780420" cy="3420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IE" sz="1200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IE" sz="12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"name" </a:t>
            </a:r>
            <a: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IE" sz="12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IE" sz="1200" dirty="0" err="1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LucidWorks</a:t>
            </a:r>
            <a:r>
              <a:rPr lang="en-IE" sz="1200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I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IE" sz="1200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"</a:t>
            </a:r>
            <a:r>
              <a:rPr lang="en-IE" sz="1200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category_code</a:t>
            </a:r>
            <a:r>
              <a:rPr lang="en-IE" sz="1200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en-I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IE" sz="1200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"analytics"</a:t>
            </a:r>
            <a:r>
              <a:rPr lang="en-I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I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IE" sz="12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IE" sz="120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funding_rounds</a:t>
            </a:r>
            <a:r>
              <a:rPr lang="en-IE" sz="12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IE" sz="12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</a:p>
          <a:p>
            <a: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IE" sz="1200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IE" sz="12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IE" sz="120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round_code</a:t>
            </a:r>
            <a:r>
              <a:rPr lang="en-IE" sz="12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IE" sz="12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"a"</a:t>
            </a:r>
            <a: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IE" sz="12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IE" sz="120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raised_amount</a:t>
            </a:r>
            <a:r>
              <a:rPr lang="en-IE" sz="12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IE" sz="12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6000000,</a:t>
            </a:r>
          </a:p>
          <a:p>
            <a:r>
              <a:rPr lang="en-IE" sz="12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IE" sz="12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IE" sz="120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funded_year</a:t>
            </a:r>
            <a:r>
              <a:rPr lang="en-IE" sz="12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IE" sz="12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2009</a:t>
            </a:r>
            <a:r>
              <a:rPr lang="en-IE" sz="1200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IE" sz="1200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200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…</a:t>
            </a:r>
            <a:endParaRPr lang="en-IE" sz="1200" dirty="0">
              <a:solidFill>
                <a:schemeClr val="bg2">
                  <a:lumMod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1200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r>
              <a:rPr lang="en-I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I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IE" sz="12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I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IE" sz="1200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392550" y="1543506"/>
            <a:ext cx="3024337" cy="2934181"/>
            <a:chOff x="5392550" y="1543506"/>
            <a:chExt cx="3024337" cy="2934181"/>
          </a:xfrm>
        </p:grpSpPr>
        <p:sp>
          <p:nvSpPr>
            <p:cNvPr id="28" name="Rounded Rectangle 27"/>
            <p:cNvSpPr/>
            <p:nvPr/>
          </p:nvSpPr>
          <p:spPr>
            <a:xfrm>
              <a:off x="5392550" y="1543506"/>
              <a:ext cx="684076" cy="360040"/>
            </a:xfrm>
            <a:prstGeom prst="roundRect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E" sz="140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572570" y="2083566"/>
              <a:ext cx="684076" cy="360040"/>
            </a:xfrm>
            <a:prstGeom prst="roundRect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E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name</a:t>
              </a:r>
              <a:endParaRPr lang="en-I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579209" y="2574488"/>
              <a:ext cx="677437" cy="360040"/>
            </a:xfrm>
            <a:prstGeom prst="roundRect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IE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f</a:t>
              </a:r>
              <a:r>
                <a:rPr lang="en-IE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unding_</a:t>
              </a:r>
            </a:p>
            <a:p>
              <a:pPr algn="ctr"/>
              <a:r>
                <a:rPr lang="en-IE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rounds</a:t>
              </a:r>
              <a:endParaRPr lang="en-I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472670" y="2083566"/>
              <a:ext cx="907642" cy="360040"/>
            </a:xfrm>
            <a:prstGeom prst="roundRect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rIns="36000" rtlCol="0" anchor="ctr"/>
            <a:lstStyle/>
            <a:p>
              <a:pPr algn="ctr"/>
              <a:r>
                <a:rPr lang="en-IE" sz="105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LucidWorks</a:t>
              </a:r>
              <a:endParaRPr lang="en-I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672140" y="3114545"/>
              <a:ext cx="756084" cy="360040"/>
            </a:xfrm>
            <a:prstGeom prst="roundRect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IE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en-IE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ound_</a:t>
              </a:r>
            </a:p>
            <a:p>
              <a:pPr algn="ctr"/>
              <a:r>
                <a:rPr lang="en-IE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code</a:t>
              </a:r>
              <a:endParaRPr lang="en-I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682168" y="3600397"/>
              <a:ext cx="756084" cy="360040"/>
            </a:xfrm>
            <a:prstGeom prst="roundRect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IE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en-IE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aised_</a:t>
              </a:r>
            </a:p>
            <a:p>
              <a:pPr algn="ctr"/>
              <a:r>
                <a:rPr lang="en-IE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amount</a:t>
              </a:r>
              <a:endParaRPr lang="en-I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7660802" y="3114685"/>
              <a:ext cx="756084" cy="360040"/>
            </a:xfrm>
            <a:prstGeom prst="roundRect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rIns="36000" rtlCol="0" anchor="ctr"/>
            <a:lstStyle/>
            <a:p>
              <a:pPr algn="ctr"/>
              <a:r>
                <a:rPr lang="en-IE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a</a:t>
              </a:r>
              <a:endParaRPr lang="en-I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6472670" y="2574488"/>
              <a:ext cx="684000" cy="360040"/>
            </a:xfrm>
            <a:prstGeom prst="roundRect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E" sz="11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36" name="Elbow Connector 35"/>
            <p:cNvCxnSpPr>
              <a:endCxn id="29" idx="1"/>
            </p:cNvCxnSpPr>
            <p:nvPr/>
          </p:nvCxnSpPr>
          <p:spPr>
            <a:xfrm rot="16200000" flipH="1">
              <a:off x="5338544" y="2029560"/>
              <a:ext cx="360040" cy="108012"/>
            </a:xfrm>
            <a:prstGeom prst="bentConnector2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Elbow Connector 36"/>
            <p:cNvCxnSpPr>
              <a:endCxn id="30" idx="1"/>
            </p:cNvCxnSpPr>
            <p:nvPr/>
          </p:nvCxnSpPr>
          <p:spPr>
            <a:xfrm rot="16200000" flipH="1">
              <a:off x="5096404" y="2271703"/>
              <a:ext cx="850960" cy="114650"/>
            </a:xfrm>
            <a:prstGeom prst="bentConnector2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9" idx="3"/>
              <a:endCxn id="31" idx="1"/>
            </p:cNvCxnSpPr>
            <p:nvPr/>
          </p:nvCxnSpPr>
          <p:spPr>
            <a:xfrm>
              <a:off x="6256646" y="2263586"/>
              <a:ext cx="216024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0" idx="3"/>
              <a:endCxn id="35" idx="1"/>
            </p:cNvCxnSpPr>
            <p:nvPr/>
          </p:nvCxnSpPr>
          <p:spPr>
            <a:xfrm>
              <a:off x="6256646" y="2754508"/>
              <a:ext cx="216024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Elbow Connector 39"/>
            <p:cNvCxnSpPr/>
            <p:nvPr/>
          </p:nvCxnSpPr>
          <p:spPr>
            <a:xfrm rot="16200000" flipH="1">
              <a:off x="6431475" y="3060540"/>
              <a:ext cx="360040" cy="108012"/>
            </a:xfrm>
            <a:prstGeom prst="bentConnector2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Elbow Connector 40"/>
            <p:cNvCxnSpPr/>
            <p:nvPr/>
          </p:nvCxnSpPr>
          <p:spPr>
            <a:xfrm rot="16200000" flipH="1">
              <a:off x="6189335" y="3338779"/>
              <a:ext cx="850960" cy="114650"/>
            </a:xfrm>
            <a:prstGeom prst="bentConnector2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Elbow Connector 41"/>
            <p:cNvCxnSpPr>
              <a:stCxn id="30" idx="3"/>
              <a:endCxn id="54" idx="1"/>
            </p:cNvCxnSpPr>
            <p:nvPr/>
          </p:nvCxnSpPr>
          <p:spPr>
            <a:xfrm>
              <a:off x="6256646" y="2754508"/>
              <a:ext cx="216024" cy="1489298"/>
            </a:xfrm>
            <a:prstGeom prst="bentConnector3">
              <a:avLst>
                <a:gd name="adj1" fmla="val 26484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2" idx="3"/>
              <a:endCxn id="34" idx="1"/>
            </p:cNvCxnSpPr>
            <p:nvPr/>
          </p:nvCxnSpPr>
          <p:spPr>
            <a:xfrm>
              <a:off x="7428224" y="3294565"/>
              <a:ext cx="232578" cy="14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3" idx="3"/>
              <a:endCxn id="52" idx="1"/>
            </p:cNvCxnSpPr>
            <p:nvPr/>
          </p:nvCxnSpPr>
          <p:spPr>
            <a:xfrm flipV="1">
              <a:off x="7438252" y="3776003"/>
              <a:ext cx="225567" cy="441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5785030" y="2826806"/>
              <a:ext cx="246743" cy="16158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IE" sz="1050" dirty="0" smtClean="0">
                  <a:solidFill>
                    <a:schemeClr val="accent2">
                      <a:lumMod val="75000"/>
                    </a:schemeClr>
                  </a:solidFill>
                </a:rPr>
                <a:t>1.2</a:t>
              </a:r>
              <a:endParaRPr lang="en-IE" sz="11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788459" y="2332647"/>
              <a:ext cx="246743" cy="16158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IE" sz="1050" dirty="0" smtClean="0">
                  <a:solidFill>
                    <a:schemeClr val="accent2">
                      <a:lumMod val="75000"/>
                    </a:schemeClr>
                  </a:solidFill>
                </a:rPr>
                <a:t>1.1</a:t>
              </a:r>
              <a:endParaRPr lang="en-IE" sz="11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672902" y="1800107"/>
              <a:ext cx="123372" cy="16927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IE" sz="1100" dirty="0" smtClean="0">
                  <a:solidFill>
                    <a:schemeClr val="accent2">
                      <a:lumMod val="75000"/>
                    </a:schemeClr>
                  </a:solidFill>
                </a:rPr>
                <a:t>1</a:t>
              </a:r>
              <a:endParaRPr lang="en-IE" sz="11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730906" y="2335050"/>
              <a:ext cx="400982" cy="16158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IE" sz="1050" dirty="0" smtClean="0">
                  <a:solidFill>
                    <a:schemeClr val="accent2">
                      <a:lumMod val="75000"/>
                    </a:schemeClr>
                  </a:solidFill>
                </a:rPr>
                <a:t>1.1.1</a:t>
              </a:r>
              <a:endParaRPr lang="en-IE" sz="11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607274" y="2831810"/>
              <a:ext cx="429547" cy="16158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IE" sz="1050" dirty="0" smtClean="0">
                  <a:solidFill>
                    <a:schemeClr val="accent2">
                      <a:lumMod val="75000"/>
                    </a:schemeClr>
                  </a:solidFill>
                </a:rPr>
                <a:t>1.2.1</a:t>
              </a:r>
              <a:endParaRPr lang="en-IE" sz="11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710509" y="3386957"/>
              <a:ext cx="656669" cy="16158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IE" sz="1050" dirty="0" smtClean="0">
                  <a:solidFill>
                    <a:schemeClr val="accent2">
                      <a:lumMod val="75000"/>
                    </a:schemeClr>
                  </a:solidFill>
                </a:rPr>
                <a:t>1.2.2.1.1</a:t>
              </a:r>
              <a:endParaRPr lang="en-IE" sz="11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81583" y="3385559"/>
              <a:ext cx="557254" cy="16158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IE" sz="1050" dirty="0" smtClean="0">
                  <a:solidFill>
                    <a:schemeClr val="accent2">
                      <a:lumMod val="75000"/>
                    </a:schemeClr>
                  </a:solidFill>
                </a:rPr>
                <a:t>1.2.2.1</a:t>
              </a:r>
              <a:endParaRPr lang="en-IE" sz="11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7663819" y="3595983"/>
              <a:ext cx="753068" cy="360040"/>
            </a:xfrm>
            <a:prstGeom prst="roundRect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IE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6000000</a:t>
              </a:r>
              <a:endParaRPr lang="en-I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771555" y="3859767"/>
              <a:ext cx="557254" cy="16158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IE" sz="1050" dirty="0" smtClean="0">
                  <a:solidFill>
                    <a:schemeClr val="accent2">
                      <a:lumMod val="75000"/>
                    </a:schemeClr>
                  </a:solidFill>
                </a:rPr>
                <a:t>1.2.2.2</a:t>
              </a:r>
              <a:endParaRPr lang="en-IE" sz="11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6472670" y="4063786"/>
              <a:ext cx="756084" cy="360040"/>
            </a:xfrm>
            <a:prstGeom prst="roundRect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E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…</a:t>
              </a:r>
              <a:endParaRPr lang="en-IE" sz="11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665501" y="4316104"/>
              <a:ext cx="368014" cy="16158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IE" sz="1050" dirty="0" smtClean="0">
                  <a:solidFill>
                    <a:schemeClr val="accent2">
                      <a:lumMod val="75000"/>
                    </a:schemeClr>
                  </a:solidFill>
                </a:rPr>
                <a:t>1.2.2</a:t>
              </a:r>
              <a:endParaRPr lang="en-IE" sz="105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710411" y="3860570"/>
              <a:ext cx="687425" cy="16158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IE" sz="1050" dirty="0" smtClean="0">
                  <a:solidFill>
                    <a:schemeClr val="accent2">
                      <a:lumMod val="75000"/>
                    </a:schemeClr>
                  </a:solidFill>
                </a:rPr>
                <a:t>1.2.2.2.1</a:t>
              </a:r>
              <a:endParaRPr lang="en-IE" sz="105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626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68" y="1059582"/>
            <a:ext cx="8229600" cy="3394472"/>
          </a:xfrm>
        </p:spPr>
        <p:txBody>
          <a:bodyPr/>
          <a:lstStyle/>
          <a:p>
            <a:r>
              <a:rPr lang="en-US" sz="2000" dirty="0" smtClean="0"/>
              <a:t>Siren Vs </a:t>
            </a:r>
            <a:r>
              <a:rPr lang="en-US" sz="2000" dirty="0" err="1" smtClean="0"/>
              <a:t>Blockjoin</a:t>
            </a:r>
            <a:r>
              <a:rPr lang="en-US" sz="2000" dirty="0" smtClean="0"/>
              <a:t> (</a:t>
            </a:r>
            <a:r>
              <a:rPr lang="en-US" sz="2000" dirty="0" err="1" smtClean="0"/>
              <a:t>Elasticsearch</a:t>
            </a:r>
            <a:r>
              <a:rPr lang="en-US" sz="2000" dirty="0" smtClean="0"/>
              <a:t>/</a:t>
            </a:r>
            <a:r>
              <a:rPr lang="en-US" sz="2000" dirty="0" err="1" smtClean="0"/>
              <a:t>Solr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USPO XML files</a:t>
            </a:r>
            <a:endParaRPr lang="en-US" sz="2000" dirty="0"/>
          </a:p>
        </p:txBody>
      </p:sp>
      <p:pic>
        <p:nvPicPr>
          <p:cNvPr id="3074" name="Picture 2" descr="http://www.sirendb.com/blog/wp-content/uploads/2014/06/blockjoin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59906"/>
            <a:ext cx="3826396" cy="202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IREn vs Blockjoin - Performance Summ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406" y="2139702"/>
            <a:ext cx="4814026" cy="214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1372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2800" dirty="0" smtClean="0"/>
              <a:t>SIREn ranking winner Yahoo SemSearch Challenge</a:t>
            </a:r>
            <a:endParaRPr lang="en" sz="2800" dirty="0"/>
          </a:p>
        </p:txBody>
      </p:sp>
      <p:sp>
        <p:nvSpPr>
          <p:cNvPr id="46" name="Shape 46"/>
          <p:cNvSpPr txBox="1">
            <a:spLocks noGrp="1"/>
          </p:cNvSpPr>
          <p:nvPr>
            <p:ph idx="1"/>
          </p:nvPr>
        </p:nvSpPr>
        <p:spPr>
          <a:xfrm>
            <a:off x="467544" y="1059582"/>
            <a:ext cx="8229600" cy="3394472"/>
          </a:xfrm>
        </p:spPr>
        <p:txBody>
          <a:bodyPr/>
          <a:lstStyle/>
          <a:p>
            <a:r>
              <a:rPr lang="en" sz="2400" dirty="0" smtClean="0"/>
              <a:t>BTC dataset created from web crawls</a:t>
            </a:r>
          </a:p>
          <a:p>
            <a:pPr lvl="2"/>
            <a:r>
              <a:rPr lang="en" sz="1800" dirty="0" smtClean="0"/>
              <a:t>Billion of triples, Hundreds of millions of entities</a:t>
            </a:r>
          </a:p>
          <a:p>
            <a:r>
              <a:rPr lang="en" sz="2400" dirty="0" smtClean="0"/>
              <a:t>Real world Entity search queries from Yahoo</a:t>
            </a:r>
          </a:p>
          <a:p>
            <a:r>
              <a:rPr lang="en" sz="2400" dirty="0" smtClean="0"/>
              <a:t>Result achieved via query time “BM25MF” alone (!)</a:t>
            </a:r>
            <a:endParaRPr lang="en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" t="13403" r="4344" b="22629"/>
          <a:stretch/>
        </p:blipFill>
        <p:spPr bwMode="auto">
          <a:xfrm>
            <a:off x="5292080" y="3219822"/>
            <a:ext cx="3276417" cy="161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115616" y="2859782"/>
          <a:ext cx="3456384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9221391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9" y="2024"/>
            <a:ext cx="7775575" cy="628650"/>
          </a:xfrm>
        </p:spPr>
        <p:txBody>
          <a:bodyPr/>
          <a:lstStyle/>
          <a:p>
            <a:r>
              <a:rPr lang="en-IE" dirty="0" smtClean="0"/>
              <a:t>How we started: Sindice.com</a:t>
            </a:r>
            <a:endParaRPr lang="en-I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7" t="10232" r="23917" b="4671"/>
          <a:stretch/>
        </p:blipFill>
        <p:spPr bwMode="auto">
          <a:xfrm>
            <a:off x="3051" y="843557"/>
            <a:ext cx="5112429" cy="419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15480" y="843557"/>
            <a:ext cx="3995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E" sz="1200" b="1" dirty="0" smtClean="0">
                <a:solidFill>
                  <a:schemeClr val="tx1"/>
                </a:solidFill>
              </a:rPr>
              <a:t>Goal: </a:t>
            </a:r>
            <a:r>
              <a:rPr lang="en-IE" sz="1200" dirty="0" smtClean="0">
                <a:solidFill>
                  <a:schemeClr val="tx1"/>
                </a:solidFill>
              </a:rPr>
              <a:t>building and experimenting with a “Centralized Semantic Web infrastructure”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1200" b="1" dirty="0" smtClean="0">
                <a:solidFill>
                  <a:schemeClr val="tx1"/>
                </a:solidFill>
              </a:rPr>
              <a:t>Started</a:t>
            </a:r>
            <a:r>
              <a:rPr lang="en-IE" sz="1200" dirty="0" smtClean="0">
                <a:solidFill>
                  <a:schemeClr val="tx1"/>
                </a:solidFill>
              </a:rPr>
              <a:t> with 1 machine , funded for 40 in 2008.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1200" b="1" dirty="0">
                <a:solidFill>
                  <a:schemeClr val="tx1"/>
                </a:solidFill>
              </a:rPr>
              <a:t>Stopped</a:t>
            </a:r>
            <a:r>
              <a:rPr lang="en-IE" sz="1200" dirty="0">
                <a:solidFill>
                  <a:schemeClr val="tx1"/>
                </a:solidFill>
              </a:rPr>
              <a:t> c</a:t>
            </a:r>
            <a:r>
              <a:rPr lang="en-IE" sz="1200" dirty="0" smtClean="0">
                <a:solidFill>
                  <a:schemeClr val="tx1"/>
                </a:solidFill>
              </a:rPr>
              <a:t>rawling 2012 </a:t>
            </a:r>
            <a:r>
              <a:rPr lang="en-IE" sz="1200" dirty="0">
                <a:solidFill>
                  <a:schemeClr val="tx1"/>
                </a:solidFill>
              </a:rPr>
              <a:t>- 5TB RDF indexed, 700M pages, ~30B </a:t>
            </a:r>
            <a:r>
              <a:rPr lang="en-IE" sz="1200" dirty="0" smtClean="0">
                <a:solidFill>
                  <a:schemeClr val="tx1"/>
                </a:solidFill>
              </a:rPr>
              <a:t>triples</a:t>
            </a:r>
          </a:p>
        </p:txBody>
      </p:sp>
      <p:pic>
        <p:nvPicPr>
          <p:cNvPr id="6" name="Picture 2" descr="C:\Users\giovanni\Desktop\Webstar Cluster\Webstar Cluster\P10004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1356" y="2139702"/>
            <a:ext cx="2376264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077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907498" y="1568880"/>
            <a:ext cx="1994556" cy="6203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Load to production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3881305" y="5888372"/>
            <a:ext cx="2007991" cy="25057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Search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7" name="Rounded Rectangle 176"/>
          <p:cNvSpPr/>
          <p:nvPr/>
        </p:nvSpPr>
        <p:spPr>
          <a:xfrm>
            <a:off x="4585225" y="1693409"/>
            <a:ext cx="1427680" cy="458640"/>
          </a:xfrm>
          <a:prstGeom prst="roundRect">
            <a:avLst/>
          </a:prstGeom>
          <a:solidFill>
            <a:srgbClr val="D1D1F0"/>
          </a:solidFill>
          <a:ln>
            <a:solidFill>
              <a:schemeClr val="accent6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Transform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8" name="Rounded Rectangle 267"/>
          <p:cNvSpPr/>
          <p:nvPr/>
        </p:nvSpPr>
        <p:spPr>
          <a:xfrm>
            <a:off x="184922" y="1820338"/>
            <a:ext cx="1359792" cy="320503"/>
          </a:xfrm>
          <a:prstGeom prst="roundRect">
            <a:avLst/>
          </a:prstGeom>
          <a:solidFill>
            <a:srgbClr val="D1D1F0"/>
          </a:solidFill>
          <a:ln>
            <a:solidFill>
              <a:schemeClr val="accent6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Extraction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6" name="Right Arrow 285"/>
          <p:cNvSpPr/>
          <p:nvPr/>
        </p:nvSpPr>
        <p:spPr bwMode="auto">
          <a:xfrm>
            <a:off x="1687453" y="1813859"/>
            <a:ext cx="331208" cy="284110"/>
          </a:xfrm>
          <a:prstGeom prst="rightArrow">
            <a:avLst/>
          </a:prstGeom>
          <a:solidFill>
            <a:srgbClr val="D1D1F0"/>
          </a:solidFill>
          <a:ln w="28575" cap="flat" cmpd="sng" algn="ctr">
            <a:solidFill>
              <a:srgbClr val="4646C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303" name="Rectangle 302"/>
          <p:cNvSpPr/>
          <p:nvPr/>
        </p:nvSpPr>
        <p:spPr>
          <a:xfrm>
            <a:off x="184922" y="2240293"/>
            <a:ext cx="15700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Preliminary cleanup 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Data Model</a:t>
            </a:r>
          </a:p>
          <a:p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9" name="Rectangle 338"/>
          <p:cNvSpPr/>
          <p:nvPr/>
        </p:nvSpPr>
        <p:spPr>
          <a:xfrm>
            <a:off x="4441938" y="2348596"/>
            <a:ext cx="1714254" cy="11932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Alignment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Enrichment (Ontology/Rules)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Hadoop Transformations </a:t>
            </a:r>
          </a:p>
        </p:txBody>
      </p:sp>
      <p:cxnSp>
        <p:nvCxnSpPr>
          <p:cNvPr id="296" name="Straight Arrow Connector 295"/>
          <p:cNvCxnSpPr/>
          <p:nvPr/>
        </p:nvCxnSpPr>
        <p:spPr>
          <a:xfrm flipV="1">
            <a:off x="1061388" y="3965770"/>
            <a:ext cx="7788053" cy="37736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 bwMode="auto">
          <a:xfrm>
            <a:off x="1177575" y="5202572"/>
            <a:ext cx="914400" cy="685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70" name="Picture 2" descr="C:\Users\giotum\Dropbox\sindice\Company\Press and Media\Website\Sindicetech elements\CloudSpaces 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1"/>
          <a:stretch/>
        </p:blipFill>
        <p:spPr bwMode="auto">
          <a:xfrm>
            <a:off x="186531" y="3785441"/>
            <a:ext cx="1685657" cy="36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ight Arrow 37"/>
          <p:cNvSpPr/>
          <p:nvPr/>
        </p:nvSpPr>
        <p:spPr bwMode="auto">
          <a:xfrm>
            <a:off x="4129864" y="1820338"/>
            <a:ext cx="331208" cy="284110"/>
          </a:xfrm>
          <a:prstGeom prst="rightArrow">
            <a:avLst/>
          </a:prstGeom>
          <a:solidFill>
            <a:srgbClr val="D1D1F0"/>
          </a:solidFill>
          <a:ln w="28575" cap="flat" cmpd="sng" algn="ctr">
            <a:solidFill>
              <a:srgbClr val="4646C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39" name="Right Arrow 38"/>
          <p:cNvSpPr/>
          <p:nvPr/>
        </p:nvSpPr>
        <p:spPr bwMode="auto">
          <a:xfrm>
            <a:off x="6442044" y="1836943"/>
            <a:ext cx="331208" cy="284110"/>
          </a:xfrm>
          <a:prstGeom prst="rightArrow">
            <a:avLst/>
          </a:prstGeom>
          <a:solidFill>
            <a:srgbClr val="D1D1F0"/>
          </a:solidFill>
          <a:ln w="28575" cap="flat" cmpd="sng" algn="ctr">
            <a:solidFill>
              <a:srgbClr val="4646C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9365" y="2275639"/>
            <a:ext cx="29473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IE" sz="1400" b="1" dirty="0" smtClean="0">
                <a:solidFill>
                  <a:schemeClr val="tx1"/>
                </a:solidFill>
                <a:latin typeface="+mj-lt"/>
              </a:rPr>
              <a:t>Hadoop RDF Summaries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IE" sz="1400" b="1" dirty="0" smtClean="0">
                <a:solidFill>
                  <a:schemeClr val="tx1"/>
                </a:solidFill>
                <a:latin typeface="+mj-lt"/>
              </a:rPr>
              <a:t>Assisted Querying</a:t>
            </a:r>
          </a:p>
          <a:p>
            <a:pPr marL="171450" indent="-171450">
              <a:buFont typeface="Arial" pitchFamily="34" charset="0"/>
              <a:buChar char="•"/>
            </a:pPr>
            <a:endParaRPr lang="en-IE" sz="1400" b="1" dirty="0" smtClean="0">
              <a:solidFill>
                <a:schemeClr val="tx1"/>
              </a:solidFill>
              <a:latin typeface="+mj-lt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Relational data browser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41522" y="2330843"/>
            <a:ext cx="22630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IE" sz="1400" b="1" dirty="0" smtClean="0">
                <a:solidFill>
                  <a:schemeClr val="tx1"/>
                </a:solidFill>
                <a:latin typeface="+mj-lt"/>
              </a:rPr>
              <a:t>SEARCH! </a:t>
            </a:r>
            <a:r>
              <a:rPr lang="en-IE" sz="14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IE" sz="1400" dirty="0" smtClean="0">
                <a:solidFill>
                  <a:schemeClr val="tx1"/>
                </a:solidFill>
                <a:latin typeface="+mj-lt"/>
              </a:rPr>
            </a:br>
            <a:r>
              <a:rPr lang="en-IE" sz="1400" b="1" dirty="0" err="1" smtClean="0">
                <a:solidFill>
                  <a:schemeClr val="tx1"/>
                </a:solidFill>
                <a:latin typeface="+mj-lt"/>
              </a:rPr>
              <a:t>Semistructured</a:t>
            </a:r>
            <a:r>
              <a:rPr lang="en-IE" sz="1400" b="1" dirty="0" smtClean="0">
                <a:solidFill>
                  <a:schemeClr val="tx1"/>
                </a:solidFill>
                <a:latin typeface="+mj-lt"/>
              </a:rPr>
              <a:t> Search/Rank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IE" sz="1400" dirty="0" err="1" smtClean="0">
                <a:solidFill>
                  <a:schemeClr val="tx1"/>
                </a:solidFill>
                <a:latin typeface="+mj-lt"/>
              </a:rPr>
              <a:t>NoSQL</a:t>
            </a:r>
            <a:r>
              <a:rPr lang="en-IE" sz="1400" dirty="0" smtClean="0">
                <a:solidFill>
                  <a:schemeClr val="tx1"/>
                </a:solidFill>
                <a:latin typeface="+mj-lt"/>
              </a:rPr>
              <a:t>, SQL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IE" sz="1400" dirty="0" err="1" smtClean="0">
                <a:solidFill>
                  <a:schemeClr val="tx1"/>
                </a:solidFill>
                <a:latin typeface="+mj-lt"/>
              </a:rPr>
              <a:t>Triplestores</a:t>
            </a:r>
            <a:r>
              <a:rPr lang="en-IE" sz="1400" dirty="0" smtClean="0">
                <a:solidFill>
                  <a:schemeClr val="tx1"/>
                </a:solidFill>
                <a:latin typeface="+mj-lt"/>
              </a:rPr>
              <a:t> connectors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Relational Data Browser</a:t>
            </a:r>
            <a:endParaRPr lang="en-IE" sz="1400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Curved Down Arrow 3"/>
          <p:cNvSpPr/>
          <p:nvPr/>
        </p:nvSpPr>
        <p:spPr bwMode="auto">
          <a:xfrm flipH="1">
            <a:off x="2294283" y="812980"/>
            <a:ext cx="3432946" cy="799679"/>
          </a:xfrm>
          <a:prstGeom prst="curvedDown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203" name="Rounded Rectangle 202"/>
          <p:cNvSpPr/>
          <p:nvPr/>
        </p:nvSpPr>
        <p:spPr>
          <a:xfrm>
            <a:off x="2071091" y="1693409"/>
            <a:ext cx="1966053" cy="447432"/>
          </a:xfrm>
          <a:prstGeom prst="roundRect">
            <a:avLst/>
          </a:prstGeom>
          <a:solidFill>
            <a:srgbClr val="D1D1F0"/>
          </a:solidFill>
          <a:ln>
            <a:solidFill>
              <a:schemeClr val="accent6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Explore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8" name="Picture 15" descr="Resource Description Format (RDF)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584" y="4161874"/>
            <a:ext cx="515775" cy="51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www.pentaho.com/images/2011/hadoo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97" y="4225262"/>
            <a:ext cx="603183" cy="45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Giovanni\Dropbox\sindice\company\Press and Media\homepage\Sindicetech elements\SparQLED 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777" y="2752692"/>
            <a:ext cx="1083109" cy="23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C:\Users\Giovanni\Dropbox\sindice\company\Press and Media\homepage\pivotbrows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054" y="3633254"/>
            <a:ext cx="1306943" cy="2472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33" name="Picture 2" descr="C:\Users\Giovanni\Dropbox\sindice\company\Press and Media\homepage\Sindicetech elements\Sire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348596"/>
            <a:ext cx="718321" cy="22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61388" y="3958198"/>
            <a:ext cx="8229600" cy="385969"/>
          </a:xfrm>
        </p:spPr>
        <p:txBody>
          <a:bodyPr/>
          <a:lstStyle/>
          <a:p>
            <a:r>
              <a:rPr lang="en-IE" sz="1800" dirty="0" smtClean="0"/>
              <a:t>Full processing</a:t>
            </a:r>
            <a:endParaRPr lang="en-IE" sz="1800" dirty="0"/>
          </a:p>
        </p:txBody>
      </p:sp>
      <p:sp>
        <p:nvSpPr>
          <p:cNvPr id="25" name="Title 7"/>
          <p:cNvSpPr txBox="1">
            <a:spLocks/>
          </p:cNvSpPr>
          <p:nvPr/>
        </p:nvSpPr>
        <p:spPr>
          <a:xfrm>
            <a:off x="-127941" y="64840"/>
            <a:ext cx="9139757" cy="611857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E" sz="2400" b="1" dirty="0" smtClean="0"/>
              <a:t>Our contribution </a:t>
            </a:r>
            <a:r>
              <a:rPr lang="en-IE" sz="2400" dirty="0" smtClean="0"/>
              <a:t>to an advanced Knowledge Graph Pipeline:</a:t>
            </a:r>
            <a:endParaRPr lang="en-IE" sz="2400" dirty="0"/>
          </a:p>
        </p:txBody>
      </p:sp>
      <p:sp>
        <p:nvSpPr>
          <p:cNvPr id="3" name="Rectangle 2"/>
          <p:cNvSpPr/>
          <p:nvPr/>
        </p:nvSpPr>
        <p:spPr>
          <a:xfrm>
            <a:off x="4129864" y="944185"/>
            <a:ext cx="9845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recompute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004117" y="4382026"/>
            <a:ext cx="6526564" cy="37736"/>
          </a:xfrm>
          <a:prstGeom prst="straightConnector1">
            <a:avLst/>
          </a:prstGeom>
          <a:ln w="22225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7"/>
          <p:cNvSpPr txBox="1">
            <a:spLocks/>
          </p:cNvSpPr>
          <p:nvPr/>
        </p:nvSpPr>
        <p:spPr>
          <a:xfrm>
            <a:off x="986339" y="4380578"/>
            <a:ext cx="8229600" cy="385969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E" sz="1800" dirty="0" smtClean="0"/>
              <a:t>Delta path</a:t>
            </a:r>
          </a:p>
          <a:p>
            <a:endParaRPr lang="en-IE" sz="1800" dirty="0"/>
          </a:p>
        </p:txBody>
      </p:sp>
      <p:sp>
        <p:nvSpPr>
          <p:cNvPr id="5" name="Flowchart: Process 4"/>
          <p:cNvSpPr/>
          <p:nvPr/>
        </p:nvSpPr>
        <p:spPr>
          <a:xfrm>
            <a:off x="6879237" y="3426203"/>
            <a:ext cx="2132579" cy="495584"/>
          </a:xfrm>
          <a:prstGeom prst="flowChart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8009584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Giovanni\Dropbox\sindice\company\Press and Media\homepage\pivotbrows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27534"/>
            <a:ext cx="3352177" cy="6342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" t="29755" r="1266" b="6058"/>
          <a:stretch/>
        </p:blipFill>
        <p:spPr bwMode="auto">
          <a:xfrm>
            <a:off x="28960" y="1443970"/>
            <a:ext cx="9430026" cy="357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55" name="Straight Arrow Connector 2054"/>
          <p:cNvCxnSpPr/>
          <p:nvPr/>
        </p:nvCxnSpPr>
        <p:spPr>
          <a:xfrm flipV="1">
            <a:off x="1547664" y="2427734"/>
            <a:ext cx="1447800" cy="102068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488379" y="1721954"/>
            <a:ext cx="2053952" cy="46805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906912" y="1740260"/>
            <a:ext cx="1529645" cy="7200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796136" y="1862572"/>
            <a:ext cx="1368152" cy="107550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00555" y="4986"/>
            <a:ext cx="8229600" cy="857250"/>
          </a:xfrm>
        </p:spPr>
        <p:txBody>
          <a:bodyPr/>
          <a:lstStyle/>
          <a:p>
            <a:r>
              <a:rPr lang="en-IE" sz="3600" dirty="0"/>
              <a:t>Interactive Relational Data Navigation</a:t>
            </a:r>
          </a:p>
        </p:txBody>
      </p:sp>
    </p:spTree>
    <p:extLst>
      <p:ext uri="{BB962C8B-B14F-4D97-AF65-F5344CB8AC3E}">
        <p14:creationId xmlns:p14="http://schemas.microsoft.com/office/powerpoint/2010/main" val="415167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Presented reusable ideas and tech derived from Sindice.com</a:t>
            </a:r>
          </a:p>
          <a:p>
            <a:pPr lvl="1"/>
            <a:r>
              <a:rPr lang="en-US" sz="2000" b="1" dirty="0" smtClean="0"/>
              <a:t>Ideas </a:t>
            </a:r>
            <a:r>
              <a:rPr lang="en-US" sz="2000" dirty="0" smtClean="0"/>
              <a:t>on a big data/knowledge graph pipeline</a:t>
            </a:r>
            <a:endParaRPr lang="en-US" sz="2000" b="1" dirty="0" smtClean="0"/>
          </a:p>
          <a:p>
            <a:pPr lvl="1"/>
            <a:r>
              <a:rPr lang="en-US" sz="2000" b="1" dirty="0" smtClean="0"/>
              <a:t>Knowledge Graph </a:t>
            </a:r>
            <a:r>
              <a:rPr lang="en-US" sz="2000" dirty="0" smtClean="0"/>
              <a:t>analytic (summary graph) and applications</a:t>
            </a:r>
            <a:endParaRPr lang="en-US" sz="2000" b="1" dirty="0" smtClean="0"/>
          </a:p>
          <a:p>
            <a:pPr lvl="1"/>
            <a:r>
              <a:rPr lang="en-US" sz="2000" b="1" dirty="0" smtClean="0"/>
              <a:t>Siren</a:t>
            </a:r>
            <a:r>
              <a:rPr lang="en-US" sz="2000" dirty="0" smtClean="0"/>
              <a:t> advanced search engine for mixed structured/unstructured data</a:t>
            </a:r>
          </a:p>
          <a:p>
            <a:pPr lvl="1"/>
            <a:r>
              <a:rPr lang="en-US" sz="2000" b="1" dirty="0" err="1" smtClean="0"/>
              <a:t>PivotBrowser</a:t>
            </a:r>
            <a:r>
              <a:rPr lang="en-US" sz="2000" b="1" dirty="0" smtClean="0"/>
              <a:t> </a:t>
            </a:r>
            <a:r>
              <a:rPr lang="en-US" sz="2000" dirty="0" smtClean="0"/>
              <a:t>big </a:t>
            </a:r>
            <a:r>
              <a:rPr lang="en-US" sz="2000" dirty="0" err="1" smtClean="0"/>
              <a:t>data</a:t>
            </a:r>
            <a:r>
              <a:rPr lang="en-US" sz="2000" dirty="0" err="1" smtClean="0">
                <a:sym typeface="Wingdings" panose="05000000000000000000" pitchFamily="2" charset="2"/>
              </a:rPr>
              <a:t>semistructured</a:t>
            </a:r>
            <a:r>
              <a:rPr lang="en-US" sz="2000" dirty="0" smtClean="0">
                <a:sym typeface="Wingdings" panose="05000000000000000000" pitchFamily="2" charset="2"/>
              </a:rPr>
              <a:t> search </a:t>
            </a:r>
            <a:r>
              <a:rPr lang="en-US" sz="2000" dirty="0" err="1" smtClean="0">
                <a:sym typeface="Wingdings" panose="05000000000000000000" pitchFamily="2" charset="2"/>
              </a:rPr>
              <a:t>realtime</a:t>
            </a:r>
            <a:r>
              <a:rPr lang="en-US" sz="2000" dirty="0" smtClean="0">
                <a:sym typeface="Wingdings" panose="05000000000000000000" pitchFamily="2" charset="2"/>
              </a:rPr>
              <a:t> UI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46924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Thank you</a:t>
            </a:r>
            <a:r>
              <a:rPr lang="en-IE" sz="2000" dirty="0" smtClean="0"/>
              <a:t/>
            </a:r>
            <a:br>
              <a:rPr lang="en-IE" sz="2000" dirty="0" smtClean="0"/>
            </a:br>
            <a:r>
              <a:rPr lang="en-IE" sz="2000" dirty="0" smtClean="0"/>
              <a:t/>
            </a:r>
            <a:br>
              <a:rPr lang="en-IE" sz="2000" dirty="0" smtClean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394472"/>
          </a:xfrm>
        </p:spPr>
        <p:txBody>
          <a:bodyPr/>
          <a:lstStyle/>
          <a:p>
            <a:r>
              <a:rPr lang="en-US" sz="2000" dirty="0" smtClean="0"/>
              <a:t>Useful links</a:t>
            </a:r>
          </a:p>
          <a:p>
            <a:pPr lvl="1"/>
            <a:r>
              <a:rPr lang="en-US" sz="1800" dirty="0" err="1" smtClean="0"/>
              <a:t>Sindice</a:t>
            </a:r>
            <a:r>
              <a:rPr lang="en-US" sz="1800" dirty="0"/>
              <a:t> </a:t>
            </a:r>
            <a:r>
              <a:rPr lang="en-US" sz="1800" dirty="0" smtClean="0"/>
              <a:t>story blog post </a:t>
            </a:r>
            <a:br>
              <a:rPr lang="en-US" sz="1800" dirty="0" smtClean="0"/>
            </a:br>
            <a:r>
              <a:rPr lang="en-US" sz="1100" dirty="0" smtClean="0">
                <a:hlinkClick r:id="rId2"/>
              </a:rPr>
              <a:t>http</a:t>
            </a:r>
            <a:r>
              <a:rPr lang="en-US" sz="1100" dirty="0">
                <a:hlinkClick r:id="rId2"/>
              </a:rPr>
              <a:t>://</a:t>
            </a:r>
            <a:r>
              <a:rPr lang="en-US" sz="1100" dirty="0" smtClean="0">
                <a:hlinkClick r:id="rId2"/>
              </a:rPr>
              <a:t>semanticweb.com/end-support-sindice-com-search-engine-history-lessons-learned-legacy-guest-post_b42797</a:t>
            </a:r>
            <a:endParaRPr lang="en-US" sz="1100" dirty="0" smtClean="0"/>
          </a:p>
          <a:p>
            <a:pPr lvl="1"/>
            <a:r>
              <a:rPr lang="en-US" sz="1800" dirty="0" smtClean="0"/>
              <a:t>Siren  </a:t>
            </a:r>
            <a:r>
              <a:rPr lang="en-US" sz="1100" dirty="0" smtClean="0">
                <a:hlinkClick r:id="rId3"/>
              </a:rPr>
              <a:t>http://sirendb.com</a:t>
            </a:r>
            <a:endParaRPr lang="en-US" sz="1100" dirty="0" smtClean="0"/>
          </a:p>
          <a:p>
            <a:pPr lvl="1"/>
            <a:r>
              <a:rPr lang="en-US" sz="1800" dirty="0" smtClean="0"/>
              <a:t>Any23  </a:t>
            </a:r>
            <a:r>
              <a:rPr lang="en-US" sz="1100" dirty="0" smtClean="0">
                <a:hlinkClick r:id="rId4"/>
              </a:rPr>
              <a:t>http://any23.apache.org</a:t>
            </a:r>
            <a:endParaRPr lang="en-US" sz="1100" dirty="0"/>
          </a:p>
          <a:p>
            <a:r>
              <a:rPr lang="en-US" sz="2000" dirty="0" smtClean="0"/>
              <a:t>Publications</a:t>
            </a:r>
            <a:endParaRPr lang="en-US" sz="1300" dirty="0" smtClean="0"/>
          </a:p>
          <a:p>
            <a:pPr lvl="1"/>
            <a:r>
              <a:rPr lang="en-US" sz="900" dirty="0" smtClean="0"/>
              <a:t>R. </a:t>
            </a:r>
            <a:r>
              <a:rPr lang="en-US" sz="900" dirty="0" err="1" smtClean="0"/>
              <a:t>Delbru</a:t>
            </a:r>
            <a:r>
              <a:rPr lang="en-US" sz="900" dirty="0" smtClean="0"/>
              <a:t>, S. Campinas, G. Tummarello. Searching Web Data: an Entity Retrieval and High-Performance Indexing Model. Journal of Web Semantics, 2011.</a:t>
            </a:r>
          </a:p>
          <a:p>
            <a:pPr lvl="1"/>
            <a:r>
              <a:rPr lang="en-US" sz="900" dirty="0" smtClean="0"/>
              <a:t>G</a:t>
            </a:r>
            <a:r>
              <a:rPr lang="en-US" sz="900" dirty="0"/>
              <a:t>. Tummarello, R. </a:t>
            </a:r>
            <a:r>
              <a:rPr lang="en-US" sz="900" dirty="0" err="1"/>
              <a:t>Cyganiak</a:t>
            </a:r>
            <a:r>
              <a:rPr lang="en-US" sz="900" dirty="0"/>
              <a:t>, M. </a:t>
            </a:r>
            <a:r>
              <a:rPr lang="en-US" sz="900" dirty="0" err="1"/>
              <a:t>Catasta</a:t>
            </a:r>
            <a:r>
              <a:rPr lang="en-US" sz="900" dirty="0"/>
              <a:t>, S. </a:t>
            </a:r>
            <a:r>
              <a:rPr lang="en-US" sz="900" dirty="0" err="1"/>
              <a:t>Danielczyk</a:t>
            </a:r>
            <a:r>
              <a:rPr lang="en-US" sz="900" dirty="0"/>
              <a:t>, R. </a:t>
            </a:r>
            <a:r>
              <a:rPr lang="en-US" sz="900" dirty="0" err="1"/>
              <a:t>Delbru</a:t>
            </a:r>
            <a:r>
              <a:rPr lang="en-US" sz="900" dirty="0"/>
              <a:t>, S. Decker. Sig.ma : Live views on the Web of Data. In Journal of Web Semantics, </a:t>
            </a:r>
            <a:r>
              <a:rPr lang="en-US" sz="900" dirty="0" smtClean="0"/>
              <a:t>2010</a:t>
            </a:r>
          </a:p>
          <a:p>
            <a:pPr lvl="1"/>
            <a:r>
              <a:rPr lang="en-US" sz="900" dirty="0" smtClean="0"/>
              <a:t>R</a:t>
            </a:r>
            <a:r>
              <a:rPr lang="en-US" sz="900" dirty="0"/>
              <a:t>. </a:t>
            </a:r>
            <a:r>
              <a:rPr lang="en-US" sz="900" dirty="0" err="1"/>
              <a:t>Delbru</a:t>
            </a:r>
            <a:r>
              <a:rPr lang="en-US" sz="900" dirty="0"/>
              <a:t>, G. Tummarello, A. </a:t>
            </a:r>
            <a:r>
              <a:rPr lang="en-US" sz="900" dirty="0" err="1"/>
              <a:t>Polleres</a:t>
            </a:r>
            <a:r>
              <a:rPr lang="en-US" sz="900" dirty="0"/>
              <a:t>. Context-Dependent OWL Reasoning in </a:t>
            </a:r>
            <a:r>
              <a:rPr lang="en-US" sz="900" dirty="0" err="1"/>
              <a:t>Sindice</a:t>
            </a:r>
            <a:r>
              <a:rPr lang="en-US" sz="900" dirty="0"/>
              <a:t> - Experiences and Lessons Learnt. International Conference on Web Reasoning and Rule Systems (RR). </a:t>
            </a:r>
            <a:r>
              <a:rPr lang="en-US" sz="900" dirty="0" smtClean="0"/>
              <a:t>2011.</a:t>
            </a:r>
          </a:p>
          <a:p>
            <a:pPr lvl="1"/>
            <a:r>
              <a:rPr lang="en-US" sz="900" dirty="0" smtClean="0"/>
              <a:t>S</a:t>
            </a:r>
            <a:r>
              <a:rPr lang="en-US" sz="900" dirty="0"/>
              <a:t>. Campinas, T. E. Perry, D. </a:t>
            </a:r>
            <a:r>
              <a:rPr lang="en-US" sz="900" dirty="0" err="1"/>
              <a:t>Ceccarelli</a:t>
            </a:r>
            <a:r>
              <a:rPr lang="en-US" sz="900" dirty="0"/>
              <a:t>, R. </a:t>
            </a:r>
            <a:r>
              <a:rPr lang="en-US" sz="900" dirty="0" err="1"/>
              <a:t>Delbru</a:t>
            </a:r>
            <a:r>
              <a:rPr lang="en-US" sz="900" dirty="0"/>
              <a:t> and G. Tummarello. Introducing RDF Graph Summary With Application to Assisted SPARQL Formulation. (DEXA). Vienna, 2012.] </a:t>
            </a:r>
          </a:p>
          <a:p>
            <a:pPr lvl="1"/>
            <a:r>
              <a:rPr lang="en-US" sz="900" dirty="0" smtClean="0"/>
              <a:t>Campinas</a:t>
            </a:r>
            <a:r>
              <a:rPr lang="en-US" sz="900" dirty="0"/>
              <a:t>, R. </a:t>
            </a:r>
            <a:r>
              <a:rPr lang="en-US" sz="900" dirty="0" err="1"/>
              <a:t>Delbru</a:t>
            </a:r>
            <a:r>
              <a:rPr lang="en-US" sz="900" dirty="0"/>
              <a:t>, G. Tummarello. Effective Retrieval Model for Entity with Multi-Valued Attributes: BM25MF and Beyond. EKAW </a:t>
            </a:r>
            <a:r>
              <a:rPr lang="en-US" sz="900" dirty="0" smtClean="0"/>
              <a:t>2012.</a:t>
            </a:r>
          </a:p>
          <a:p>
            <a:pPr lvl="1"/>
            <a:r>
              <a:rPr lang="en-US" sz="900" dirty="0" smtClean="0"/>
              <a:t>R</a:t>
            </a:r>
            <a:r>
              <a:rPr lang="en-US" sz="900" dirty="0"/>
              <a:t>. </a:t>
            </a:r>
            <a:r>
              <a:rPr lang="en-US" sz="900" dirty="0" err="1"/>
              <a:t>Cyganiak</a:t>
            </a:r>
            <a:r>
              <a:rPr lang="en-US" sz="900" dirty="0"/>
              <a:t>, H. </a:t>
            </a:r>
            <a:r>
              <a:rPr lang="en-US" sz="900" dirty="0" err="1"/>
              <a:t>Stenzhorn</a:t>
            </a:r>
            <a:r>
              <a:rPr lang="en-US" sz="900" dirty="0"/>
              <a:t>, R. </a:t>
            </a:r>
            <a:r>
              <a:rPr lang="en-US" sz="900" dirty="0" err="1"/>
              <a:t>Delbru</a:t>
            </a:r>
            <a:r>
              <a:rPr lang="en-US" sz="900" dirty="0"/>
              <a:t>, S. Decker and G. Tummarello. Semantic Sitemaps: Efficient and Flexible Access to Datasets on the Semantic Web. ESWC. 2008.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32062" y="4146589"/>
            <a:ext cx="33528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0" hangingPunct="0"/>
            <a:endParaRPr lang="de-DE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43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Sindice.com pipeline sketch</a:t>
            </a:r>
            <a:endParaRPr lang="en-IE" dirty="0"/>
          </a:p>
        </p:txBody>
      </p:sp>
      <p:sp>
        <p:nvSpPr>
          <p:cNvPr id="4" name="Rounded Rectangle 3"/>
          <p:cNvSpPr/>
          <p:nvPr/>
        </p:nvSpPr>
        <p:spPr>
          <a:xfrm>
            <a:off x="1027244" y="2221519"/>
            <a:ext cx="100811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dirty="0" smtClean="0"/>
              <a:t>Crawler</a:t>
            </a:r>
            <a:endParaRPr lang="en-IE" sz="1400" dirty="0"/>
          </a:p>
        </p:txBody>
      </p:sp>
      <p:sp>
        <p:nvSpPr>
          <p:cNvPr id="5" name="Rounded Rectangle 4"/>
          <p:cNvSpPr/>
          <p:nvPr/>
        </p:nvSpPr>
        <p:spPr>
          <a:xfrm>
            <a:off x="339645" y="1468438"/>
            <a:ext cx="132856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dirty="0" smtClean="0"/>
              <a:t>Sitemap Logic</a:t>
            </a:r>
            <a:endParaRPr lang="en-IE" sz="1400" dirty="0"/>
          </a:p>
        </p:txBody>
      </p:sp>
      <p:cxnSp>
        <p:nvCxnSpPr>
          <p:cNvPr id="7" name="Curved Connector 6"/>
          <p:cNvCxnSpPr>
            <a:stCxn id="5" idx="2"/>
            <a:endCxn id="4" idx="0"/>
          </p:cNvCxnSpPr>
          <p:nvPr/>
        </p:nvCxnSpPr>
        <p:spPr>
          <a:xfrm rot="16200000" flipH="1">
            <a:off x="1107097" y="1797315"/>
            <a:ext cx="321033" cy="527373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45400" y="3066678"/>
            <a:ext cx="132856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dirty="0" smtClean="0"/>
              <a:t>“Pings”</a:t>
            </a:r>
            <a:endParaRPr lang="en-IE" sz="1400" dirty="0"/>
          </a:p>
        </p:txBody>
      </p:sp>
      <p:cxnSp>
        <p:nvCxnSpPr>
          <p:cNvPr id="9" name="Curved Connector 8"/>
          <p:cNvCxnSpPr>
            <a:stCxn id="8" idx="0"/>
            <a:endCxn id="4" idx="2"/>
          </p:cNvCxnSpPr>
          <p:nvPr/>
        </p:nvCxnSpPr>
        <p:spPr>
          <a:xfrm rot="5400000" flipH="1" flipV="1">
            <a:off x="1135944" y="2671322"/>
            <a:ext cx="269095" cy="52161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owchart: Multidocument 14"/>
          <p:cNvSpPr/>
          <p:nvPr/>
        </p:nvSpPr>
        <p:spPr>
          <a:xfrm>
            <a:off x="2355869" y="2152562"/>
            <a:ext cx="1296144" cy="713953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dirty="0" smtClean="0"/>
              <a:t>Data Staging</a:t>
            </a:r>
            <a:endParaRPr lang="en-IE" sz="1400" dirty="0"/>
          </a:p>
        </p:txBody>
      </p:sp>
      <p:sp>
        <p:nvSpPr>
          <p:cNvPr id="16" name="Rounded Rectangle 15"/>
          <p:cNvSpPr/>
          <p:nvPr/>
        </p:nvSpPr>
        <p:spPr>
          <a:xfrm>
            <a:off x="3884036" y="2206982"/>
            <a:ext cx="100811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dirty="0" smtClean="0"/>
              <a:t>Extraction</a:t>
            </a:r>
            <a:endParaRPr lang="en-IE" sz="1400" dirty="0"/>
          </a:p>
        </p:txBody>
      </p:sp>
      <p:sp>
        <p:nvSpPr>
          <p:cNvPr id="17" name="Rounded Rectangle 16"/>
          <p:cNvSpPr/>
          <p:nvPr/>
        </p:nvSpPr>
        <p:spPr>
          <a:xfrm>
            <a:off x="5109685" y="2201321"/>
            <a:ext cx="93610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dirty="0" smtClean="0"/>
              <a:t>Enhancement</a:t>
            </a:r>
            <a:endParaRPr lang="en-IE" sz="1400" dirty="0"/>
          </a:p>
        </p:txBody>
      </p:sp>
      <p:sp>
        <p:nvSpPr>
          <p:cNvPr id="18" name="Rounded Rectangle 17"/>
          <p:cNvSpPr/>
          <p:nvPr/>
        </p:nvSpPr>
        <p:spPr>
          <a:xfrm>
            <a:off x="7435384" y="2192714"/>
            <a:ext cx="88103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dirty="0" smtClean="0"/>
              <a:t>Cache API</a:t>
            </a:r>
            <a:endParaRPr lang="en-IE" sz="1400" dirty="0"/>
          </a:p>
        </p:txBody>
      </p:sp>
      <p:sp>
        <p:nvSpPr>
          <p:cNvPr id="19" name="Can 18"/>
          <p:cNvSpPr/>
          <p:nvPr/>
        </p:nvSpPr>
        <p:spPr>
          <a:xfrm>
            <a:off x="7772418" y="1158936"/>
            <a:ext cx="792088" cy="62946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dirty="0" err="1" smtClean="0"/>
              <a:t>Sparql</a:t>
            </a:r>
            <a:endParaRPr lang="en-IE" sz="1400" dirty="0"/>
          </a:p>
        </p:txBody>
      </p:sp>
      <p:sp>
        <p:nvSpPr>
          <p:cNvPr id="20" name="Flowchart: Multidocument 19"/>
          <p:cNvSpPr/>
          <p:nvPr/>
        </p:nvSpPr>
        <p:spPr>
          <a:xfrm>
            <a:off x="6244301" y="2129704"/>
            <a:ext cx="864096" cy="725029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dirty="0" err="1" smtClean="0"/>
              <a:t>HBase</a:t>
            </a:r>
            <a:endParaRPr lang="en-IE" sz="1400" dirty="0"/>
          </a:p>
        </p:txBody>
      </p:sp>
      <p:sp>
        <p:nvSpPr>
          <p:cNvPr id="21" name="Flowchart: Preparation 20"/>
          <p:cNvSpPr/>
          <p:nvPr/>
        </p:nvSpPr>
        <p:spPr>
          <a:xfrm>
            <a:off x="7628520" y="3078113"/>
            <a:ext cx="1047986" cy="704056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dirty="0" smtClean="0"/>
              <a:t>Siren</a:t>
            </a:r>
            <a:endParaRPr lang="en-IE" sz="1400" dirty="0"/>
          </a:p>
        </p:txBody>
      </p:sp>
      <p:sp>
        <p:nvSpPr>
          <p:cNvPr id="22" name="Flowchart: Process 21"/>
          <p:cNvSpPr/>
          <p:nvPr/>
        </p:nvSpPr>
        <p:spPr>
          <a:xfrm>
            <a:off x="6136289" y="1252413"/>
            <a:ext cx="108012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dirty="0" smtClean="0"/>
              <a:t>Analytics</a:t>
            </a:r>
            <a:endParaRPr lang="en-IE" sz="1600" dirty="0"/>
          </a:p>
        </p:txBody>
      </p:sp>
      <p:cxnSp>
        <p:nvCxnSpPr>
          <p:cNvPr id="24" name="Straight Arrow Connector 23"/>
          <p:cNvCxnSpPr>
            <a:stCxn id="4" idx="3"/>
            <a:endCxn id="15" idx="1"/>
          </p:cNvCxnSpPr>
          <p:nvPr/>
        </p:nvCxnSpPr>
        <p:spPr>
          <a:xfrm flipV="1">
            <a:off x="2035356" y="2509539"/>
            <a:ext cx="320513" cy="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-1044624" y="2122821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5" idx="3"/>
            <a:endCxn id="16" idx="1"/>
          </p:cNvCxnSpPr>
          <p:nvPr/>
        </p:nvCxnSpPr>
        <p:spPr>
          <a:xfrm flipV="1">
            <a:off x="3652013" y="2495014"/>
            <a:ext cx="232023" cy="14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6" idx="3"/>
            <a:endCxn id="17" idx="1"/>
          </p:cNvCxnSpPr>
          <p:nvPr/>
        </p:nvCxnSpPr>
        <p:spPr>
          <a:xfrm flipV="1">
            <a:off x="4892148" y="2489353"/>
            <a:ext cx="217537" cy="56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15" descr="Resource Description Format (RDF)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666" y="1759433"/>
            <a:ext cx="424499" cy="4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www.pentaho.com/images/2011/hadoo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964" y="3676618"/>
            <a:ext cx="468658" cy="35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Straight Arrow Connector 44"/>
          <p:cNvCxnSpPr/>
          <p:nvPr/>
        </p:nvCxnSpPr>
        <p:spPr>
          <a:xfrm>
            <a:off x="1310105" y="4069967"/>
            <a:ext cx="6643469" cy="2407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7" idx="3"/>
            <a:endCxn id="20" idx="1"/>
          </p:cNvCxnSpPr>
          <p:nvPr/>
        </p:nvCxnSpPr>
        <p:spPr>
          <a:xfrm>
            <a:off x="6045789" y="2489353"/>
            <a:ext cx="198512" cy="28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0" idx="3"/>
            <a:endCxn id="18" idx="1"/>
          </p:cNvCxnSpPr>
          <p:nvPr/>
        </p:nvCxnSpPr>
        <p:spPr>
          <a:xfrm flipV="1">
            <a:off x="7108397" y="2480746"/>
            <a:ext cx="326987" cy="114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0" idx="3"/>
            <a:endCxn id="19" idx="2"/>
          </p:cNvCxnSpPr>
          <p:nvPr/>
        </p:nvCxnSpPr>
        <p:spPr>
          <a:xfrm flipV="1">
            <a:off x="7108397" y="1473671"/>
            <a:ext cx="664021" cy="10185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0" idx="3"/>
            <a:endCxn id="21" idx="1"/>
          </p:cNvCxnSpPr>
          <p:nvPr/>
        </p:nvCxnSpPr>
        <p:spPr>
          <a:xfrm>
            <a:off x="7108397" y="2492219"/>
            <a:ext cx="520123" cy="9379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15" descr="Resource Description Format (RDF)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754627"/>
            <a:ext cx="424499" cy="4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ncoding.com/wp-content/uploads/2013/11/json_logo-555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450" y="2806570"/>
            <a:ext cx="570200" cy="27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12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/>
          <a:lstStyle/>
          <a:p>
            <a:r>
              <a:rPr lang="en-IE" dirty="0" smtClean="0"/>
              <a:t>Technical milestones (Sindice.com)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43558"/>
            <a:ext cx="6048672" cy="3506390"/>
          </a:xfrm>
        </p:spPr>
        <p:txBody>
          <a:bodyPr/>
          <a:lstStyle/>
          <a:p>
            <a:pPr lvl="1"/>
            <a:r>
              <a:rPr lang="en-IE" sz="1800" dirty="0" smtClean="0"/>
              <a:t>Web of Data acquisition</a:t>
            </a:r>
          </a:p>
          <a:p>
            <a:pPr lvl="2"/>
            <a:r>
              <a:rPr lang="en-IE" sz="1200" dirty="0" smtClean="0"/>
              <a:t>Semantic Sitemaps [6], and best leverage of traditional sitemaps</a:t>
            </a:r>
          </a:p>
          <a:p>
            <a:pPr lvl="2"/>
            <a:r>
              <a:rPr lang="en-IE" sz="1200" dirty="0" smtClean="0"/>
              <a:t>Started and open-sourced </a:t>
            </a:r>
            <a:r>
              <a:rPr lang="en-IE" sz="1200" b="1" dirty="0" smtClean="0"/>
              <a:t>Any23.org</a:t>
            </a:r>
            <a:r>
              <a:rPr lang="en-IE" sz="1200" dirty="0" smtClean="0"/>
              <a:t> (Now an Apache top level project!)</a:t>
            </a:r>
          </a:p>
          <a:p>
            <a:pPr lvl="1"/>
            <a:r>
              <a:rPr lang="en-IE" sz="1800" dirty="0" smtClean="0"/>
              <a:t>Enrichment/Web Scale Reasoning</a:t>
            </a:r>
          </a:p>
          <a:p>
            <a:pPr lvl="2"/>
            <a:r>
              <a:rPr lang="en-IE" sz="1200" dirty="0" smtClean="0"/>
              <a:t>Full reasoning materialized before indexing, reasoning done fetching properties and ontologies online, partial reasoning results reused made it efficient, </a:t>
            </a:r>
            <a:r>
              <a:rPr lang="en-IE" sz="1200" dirty="0" err="1" smtClean="0"/>
              <a:t>hadoop</a:t>
            </a:r>
            <a:r>
              <a:rPr lang="en-IE" sz="1200" dirty="0" smtClean="0"/>
              <a:t> driven [3]</a:t>
            </a:r>
            <a:endParaRPr lang="en-IE" sz="900" dirty="0"/>
          </a:p>
          <a:p>
            <a:pPr lvl="1"/>
            <a:r>
              <a:rPr lang="en-IE" sz="1800" dirty="0"/>
              <a:t>Big Data RDF </a:t>
            </a:r>
            <a:r>
              <a:rPr lang="en-IE" sz="1800" dirty="0" smtClean="0"/>
              <a:t>processing/Analytics </a:t>
            </a:r>
            <a:r>
              <a:rPr lang="en-IE" sz="1200" dirty="0" smtClean="0"/>
              <a:t>[4]</a:t>
            </a:r>
            <a:endParaRPr lang="en-IE" sz="1800" dirty="0" smtClean="0"/>
          </a:p>
          <a:p>
            <a:pPr lvl="1"/>
            <a:r>
              <a:rPr lang="en-IE" sz="1800" b="1" dirty="0" err="1" smtClean="0"/>
              <a:t>Semistructured</a:t>
            </a:r>
            <a:r>
              <a:rPr lang="en-IE" sz="1800" b="1" dirty="0" smtClean="0"/>
              <a:t> Information Retrieval</a:t>
            </a:r>
          </a:p>
          <a:p>
            <a:pPr lvl="2"/>
            <a:r>
              <a:rPr lang="en-IE" sz="1200" b="1" dirty="0" smtClean="0"/>
              <a:t>Siren [1]</a:t>
            </a:r>
            <a:r>
              <a:rPr lang="en-IE" sz="1200" dirty="0" smtClean="0"/>
              <a:t>, Ding Ranking, BM25MF [5] </a:t>
            </a:r>
          </a:p>
          <a:p>
            <a:pPr lvl="1"/>
            <a:r>
              <a:rPr lang="en-IE" sz="1800" dirty="0" smtClean="0"/>
              <a:t>UI, Open Web of Data interaction paradigm</a:t>
            </a:r>
          </a:p>
          <a:p>
            <a:pPr lvl="2"/>
            <a:r>
              <a:rPr lang="en-IE" sz="1200" dirty="0" err="1" smtClean="0"/>
              <a:t>Sig.Ma</a:t>
            </a:r>
            <a:r>
              <a:rPr lang="en-IE" sz="1200" dirty="0" smtClean="0"/>
              <a:t> [2] </a:t>
            </a:r>
            <a:r>
              <a:rPr lang="en-IE" sz="1200" dirty="0" smtClean="0">
                <a:hlinkClick r:id="rId3"/>
              </a:rPr>
              <a:t>http://sig.ma</a:t>
            </a:r>
            <a:r>
              <a:rPr lang="en-IE" sz="1200" dirty="0" smtClean="0"/>
              <a:t> </a:t>
            </a:r>
          </a:p>
          <a:p>
            <a:pPr lvl="2"/>
            <a:r>
              <a:rPr lang="en-IE" sz="1200" dirty="0" err="1" smtClean="0"/>
              <a:t>Sindice</a:t>
            </a:r>
            <a:r>
              <a:rPr lang="en-IE" sz="1200" dirty="0" smtClean="0"/>
              <a:t> Site Services </a:t>
            </a:r>
            <a:r>
              <a:rPr lang="en-IE" sz="1200" dirty="0" smtClean="0">
                <a:sym typeface="Wingdings" pitchFamily="2" charset="2"/>
              </a:rPr>
              <a:t> unpublished, but see later slides</a:t>
            </a:r>
          </a:p>
          <a:p>
            <a:pPr lvl="1"/>
            <a:r>
              <a:rPr lang="en-IE" sz="1800" dirty="0" smtClean="0"/>
              <a:t>Cited/used </a:t>
            </a:r>
            <a:r>
              <a:rPr lang="en-IE" sz="1800" dirty="0"/>
              <a:t>in about </a:t>
            </a:r>
            <a:r>
              <a:rPr lang="en-IE" sz="1800" dirty="0">
                <a:hlinkClick r:id="rId4"/>
              </a:rPr>
              <a:t>1100 studies</a:t>
            </a:r>
            <a:r>
              <a:rPr lang="en-IE" sz="1800" dirty="0"/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7" t="10232" r="23917" b="62646"/>
          <a:stretch/>
        </p:blipFill>
        <p:spPr bwMode="auto">
          <a:xfrm>
            <a:off x="6474344" y="657554"/>
            <a:ext cx="4184964" cy="113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56113" y="1815666"/>
            <a:ext cx="264611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800" dirty="0" smtClean="0">
                <a:solidFill>
                  <a:srgbClr val="FF0000"/>
                </a:solidFill>
              </a:rPr>
              <a:t>[1] R</a:t>
            </a:r>
            <a:r>
              <a:rPr lang="en-IE" sz="800" dirty="0">
                <a:solidFill>
                  <a:srgbClr val="FF0000"/>
                </a:solidFill>
              </a:rPr>
              <a:t>. </a:t>
            </a:r>
            <a:r>
              <a:rPr lang="en-IE" sz="800" dirty="0" err="1">
                <a:solidFill>
                  <a:srgbClr val="FF0000"/>
                </a:solidFill>
              </a:rPr>
              <a:t>Delbru</a:t>
            </a:r>
            <a:r>
              <a:rPr lang="en-IE" sz="800" dirty="0">
                <a:solidFill>
                  <a:srgbClr val="FF0000"/>
                </a:solidFill>
              </a:rPr>
              <a:t>, S. Campinas, G. </a:t>
            </a:r>
            <a:r>
              <a:rPr lang="en-IE" sz="800" dirty="0" err="1">
                <a:solidFill>
                  <a:srgbClr val="FF0000"/>
                </a:solidFill>
              </a:rPr>
              <a:t>Tummarello</a:t>
            </a:r>
            <a:r>
              <a:rPr lang="en-IE" sz="800" dirty="0">
                <a:solidFill>
                  <a:srgbClr val="FF0000"/>
                </a:solidFill>
              </a:rPr>
              <a:t>. Searching Web Data: an Entity Retrieval and High-Performance Indexing </a:t>
            </a:r>
            <a:r>
              <a:rPr lang="en-IE" sz="800" dirty="0" smtClean="0">
                <a:solidFill>
                  <a:srgbClr val="FF0000"/>
                </a:solidFill>
              </a:rPr>
              <a:t>Model. Journal </a:t>
            </a:r>
            <a:r>
              <a:rPr lang="en-IE" sz="800" dirty="0">
                <a:solidFill>
                  <a:srgbClr val="FF0000"/>
                </a:solidFill>
              </a:rPr>
              <a:t>of Web Semantics, 2011</a:t>
            </a:r>
            <a:r>
              <a:rPr lang="en-IE" sz="800" dirty="0" smtClean="0">
                <a:solidFill>
                  <a:srgbClr val="FF0000"/>
                </a:solidFill>
              </a:rPr>
              <a:t>.</a:t>
            </a:r>
            <a:br>
              <a:rPr lang="en-IE" sz="800" dirty="0" smtClean="0">
                <a:solidFill>
                  <a:srgbClr val="FF0000"/>
                </a:solidFill>
              </a:rPr>
            </a:br>
            <a:r>
              <a:rPr lang="en-IE" sz="800" dirty="0">
                <a:solidFill>
                  <a:srgbClr val="FF0000"/>
                </a:solidFill>
              </a:rPr>
              <a:t/>
            </a:r>
            <a:br>
              <a:rPr lang="en-IE" sz="800" dirty="0">
                <a:solidFill>
                  <a:srgbClr val="FF0000"/>
                </a:solidFill>
              </a:rPr>
            </a:br>
            <a:r>
              <a:rPr lang="en-IE" sz="800" dirty="0" smtClean="0">
                <a:solidFill>
                  <a:srgbClr val="FF0000"/>
                </a:solidFill>
              </a:rPr>
              <a:t>[2] G</a:t>
            </a:r>
            <a:r>
              <a:rPr lang="en-IE" sz="800" dirty="0">
                <a:solidFill>
                  <a:srgbClr val="FF0000"/>
                </a:solidFill>
              </a:rPr>
              <a:t>. </a:t>
            </a:r>
            <a:r>
              <a:rPr lang="en-IE" sz="800" dirty="0" err="1">
                <a:solidFill>
                  <a:srgbClr val="FF0000"/>
                </a:solidFill>
              </a:rPr>
              <a:t>Tummarello</a:t>
            </a:r>
            <a:r>
              <a:rPr lang="en-IE" sz="800" dirty="0">
                <a:solidFill>
                  <a:srgbClr val="FF0000"/>
                </a:solidFill>
              </a:rPr>
              <a:t>, R. </a:t>
            </a:r>
            <a:r>
              <a:rPr lang="en-IE" sz="800" dirty="0" err="1">
                <a:solidFill>
                  <a:srgbClr val="FF0000"/>
                </a:solidFill>
              </a:rPr>
              <a:t>Cyganiak</a:t>
            </a:r>
            <a:r>
              <a:rPr lang="en-IE" sz="800" dirty="0">
                <a:solidFill>
                  <a:srgbClr val="FF0000"/>
                </a:solidFill>
              </a:rPr>
              <a:t>, M. </a:t>
            </a:r>
            <a:r>
              <a:rPr lang="en-IE" sz="800" dirty="0" err="1">
                <a:solidFill>
                  <a:srgbClr val="FF0000"/>
                </a:solidFill>
              </a:rPr>
              <a:t>Catasta</a:t>
            </a:r>
            <a:r>
              <a:rPr lang="en-IE" sz="800" dirty="0">
                <a:solidFill>
                  <a:srgbClr val="FF0000"/>
                </a:solidFill>
              </a:rPr>
              <a:t>, S. </a:t>
            </a:r>
            <a:r>
              <a:rPr lang="en-IE" sz="800" dirty="0" err="1">
                <a:solidFill>
                  <a:srgbClr val="FF0000"/>
                </a:solidFill>
              </a:rPr>
              <a:t>Danielczyk</a:t>
            </a:r>
            <a:r>
              <a:rPr lang="en-IE" sz="800" dirty="0">
                <a:solidFill>
                  <a:srgbClr val="FF0000"/>
                </a:solidFill>
              </a:rPr>
              <a:t>, R. </a:t>
            </a:r>
            <a:r>
              <a:rPr lang="en-IE" sz="800" dirty="0" err="1">
                <a:solidFill>
                  <a:srgbClr val="FF0000"/>
                </a:solidFill>
              </a:rPr>
              <a:t>Delbru</a:t>
            </a:r>
            <a:r>
              <a:rPr lang="en-IE" sz="800" dirty="0">
                <a:solidFill>
                  <a:srgbClr val="FF0000"/>
                </a:solidFill>
              </a:rPr>
              <a:t>, S. Decker. Sig.ma : Live views on the Web of Data. In Journal of Web Semantics, </a:t>
            </a:r>
            <a:r>
              <a:rPr lang="en-IE" sz="800" dirty="0" smtClean="0">
                <a:solidFill>
                  <a:srgbClr val="FF0000"/>
                </a:solidFill>
              </a:rPr>
              <a:t>2010</a:t>
            </a:r>
            <a:br>
              <a:rPr lang="en-IE" sz="800" dirty="0" smtClean="0">
                <a:solidFill>
                  <a:srgbClr val="FF0000"/>
                </a:solidFill>
              </a:rPr>
            </a:br>
            <a:r>
              <a:rPr lang="en-IE" sz="800" dirty="0" smtClean="0">
                <a:solidFill>
                  <a:srgbClr val="FF0000"/>
                </a:solidFill>
              </a:rPr>
              <a:t/>
            </a:r>
            <a:br>
              <a:rPr lang="en-IE" sz="800" dirty="0" smtClean="0">
                <a:solidFill>
                  <a:srgbClr val="FF0000"/>
                </a:solidFill>
              </a:rPr>
            </a:br>
            <a:r>
              <a:rPr lang="en-IE" sz="800" dirty="0" smtClean="0">
                <a:solidFill>
                  <a:srgbClr val="FF0000"/>
                </a:solidFill>
              </a:rPr>
              <a:t>[3</a:t>
            </a:r>
            <a:r>
              <a:rPr lang="en-IE" sz="800" dirty="0">
                <a:solidFill>
                  <a:srgbClr val="FF0000"/>
                </a:solidFill>
              </a:rPr>
              <a:t>]. R. </a:t>
            </a:r>
            <a:r>
              <a:rPr lang="en-IE" sz="800" dirty="0" err="1">
                <a:solidFill>
                  <a:srgbClr val="FF0000"/>
                </a:solidFill>
              </a:rPr>
              <a:t>Delbru</a:t>
            </a:r>
            <a:r>
              <a:rPr lang="en-IE" sz="800" dirty="0">
                <a:solidFill>
                  <a:srgbClr val="FF0000"/>
                </a:solidFill>
              </a:rPr>
              <a:t>, G. </a:t>
            </a:r>
            <a:r>
              <a:rPr lang="en-IE" sz="800" dirty="0" err="1">
                <a:solidFill>
                  <a:srgbClr val="FF0000"/>
                </a:solidFill>
              </a:rPr>
              <a:t>Tummarello</a:t>
            </a:r>
            <a:r>
              <a:rPr lang="en-IE" sz="800" dirty="0">
                <a:solidFill>
                  <a:srgbClr val="FF0000"/>
                </a:solidFill>
              </a:rPr>
              <a:t>, A. </a:t>
            </a:r>
            <a:r>
              <a:rPr lang="en-IE" sz="800" dirty="0" err="1">
                <a:solidFill>
                  <a:srgbClr val="FF0000"/>
                </a:solidFill>
              </a:rPr>
              <a:t>Polleres</a:t>
            </a:r>
            <a:r>
              <a:rPr lang="en-IE" sz="800" dirty="0">
                <a:solidFill>
                  <a:srgbClr val="FF0000"/>
                </a:solidFill>
              </a:rPr>
              <a:t>. Context-Dependent OWL Reasoning in </a:t>
            </a:r>
            <a:r>
              <a:rPr lang="en-IE" sz="800" dirty="0" err="1">
                <a:solidFill>
                  <a:srgbClr val="FF0000"/>
                </a:solidFill>
              </a:rPr>
              <a:t>Sindice</a:t>
            </a:r>
            <a:r>
              <a:rPr lang="en-IE" sz="800" dirty="0">
                <a:solidFill>
                  <a:srgbClr val="FF0000"/>
                </a:solidFill>
              </a:rPr>
              <a:t> - Experiences and Lessons Learnt. </a:t>
            </a:r>
            <a:r>
              <a:rPr lang="en-IE" sz="800" dirty="0" smtClean="0">
                <a:solidFill>
                  <a:srgbClr val="FF0000"/>
                </a:solidFill>
              </a:rPr>
              <a:t>International </a:t>
            </a:r>
            <a:r>
              <a:rPr lang="en-IE" sz="800" dirty="0">
                <a:solidFill>
                  <a:srgbClr val="FF0000"/>
                </a:solidFill>
              </a:rPr>
              <a:t>Conference on Web Reasoning and Rule Systems (RR). 2011</a:t>
            </a:r>
            <a:r>
              <a:rPr lang="en-IE" sz="800" dirty="0" smtClean="0">
                <a:solidFill>
                  <a:srgbClr val="FF0000"/>
                </a:solidFill>
              </a:rPr>
              <a:t>.</a:t>
            </a:r>
            <a:br>
              <a:rPr lang="en-IE" sz="800" dirty="0" smtClean="0">
                <a:solidFill>
                  <a:srgbClr val="FF0000"/>
                </a:solidFill>
              </a:rPr>
            </a:br>
            <a:r>
              <a:rPr lang="en-IE" sz="800" dirty="0" smtClean="0">
                <a:solidFill>
                  <a:srgbClr val="FF0000"/>
                </a:solidFill>
              </a:rPr>
              <a:t/>
            </a:r>
            <a:br>
              <a:rPr lang="en-IE" sz="800" dirty="0" smtClean="0">
                <a:solidFill>
                  <a:srgbClr val="FF0000"/>
                </a:solidFill>
              </a:rPr>
            </a:br>
            <a:r>
              <a:rPr lang="en-IE" sz="800" dirty="0" smtClean="0">
                <a:solidFill>
                  <a:srgbClr val="FF0000"/>
                </a:solidFill>
              </a:rPr>
              <a:t>[4] </a:t>
            </a:r>
            <a:r>
              <a:rPr lang="en-IE" sz="800" dirty="0">
                <a:solidFill>
                  <a:srgbClr val="FF0000"/>
                </a:solidFill>
              </a:rPr>
              <a:t>S. Campinas, T. E. Perry, D. </a:t>
            </a:r>
            <a:r>
              <a:rPr lang="en-IE" sz="800" dirty="0" err="1">
                <a:solidFill>
                  <a:srgbClr val="FF0000"/>
                </a:solidFill>
              </a:rPr>
              <a:t>Ceccarelli</a:t>
            </a:r>
            <a:r>
              <a:rPr lang="en-IE" sz="800" dirty="0">
                <a:solidFill>
                  <a:srgbClr val="FF0000"/>
                </a:solidFill>
              </a:rPr>
              <a:t>, R. </a:t>
            </a:r>
            <a:r>
              <a:rPr lang="en-IE" sz="800" dirty="0" err="1">
                <a:solidFill>
                  <a:srgbClr val="FF0000"/>
                </a:solidFill>
              </a:rPr>
              <a:t>Delbru</a:t>
            </a:r>
            <a:r>
              <a:rPr lang="en-IE" sz="800" dirty="0">
                <a:solidFill>
                  <a:srgbClr val="FF0000"/>
                </a:solidFill>
              </a:rPr>
              <a:t> and G. </a:t>
            </a:r>
            <a:r>
              <a:rPr lang="en-IE" sz="800" dirty="0" err="1">
                <a:solidFill>
                  <a:srgbClr val="FF0000"/>
                </a:solidFill>
              </a:rPr>
              <a:t>Tummarello</a:t>
            </a:r>
            <a:r>
              <a:rPr lang="en-IE" sz="800" dirty="0">
                <a:solidFill>
                  <a:srgbClr val="FF0000"/>
                </a:solidFill>
              </a:rPr>
              <a:t>. Introducing RDF Graph Summary With Application to Assisted SPARQL Formulation</a:t>
            </a:r>
            <a:r>
              <a:rPr lang="en-IE" sz="800" dirty="0" smtClean="0">
                <a:solidFill>
                  <a:srgbClr val="FF0000"/>
                </a:solidFill>
              </a:rPr>
              <a:t>. (</a:t>
            </a:r>
            <a:r>
              <a:rPr lang="en-IE" sz="800" dirty="0">
                <a:solidFill>
                  <a:srgbClr val="FF0000"/>
                </a:solidFill>
              </a:rPr>
              <a:t>DEXA). Vienna, 2012.] </a:t>
            </a:r>
            <a:endParaRPr lang="en-IE" sz="800" dirty="0" smtClean="0">
              <a:solidFill>
                <a:srgbClr val="FF0000"/>
              </a:solidFill>
            </a:endParaRPr>
          </a:p>
          <a:p>
            <a:endParaRPr lang="en-IE" sz="800" dirty="0">
              <a:solidFill>
                <a:srgbClr val="FF0000"/>
              </a:solidFill>
            </a:endParaRPr>
          </a:p>
          <a:p>
            <a:r>
              <a:rPr lang="en-IE" sz="800" dirty="0" smtClean="0">
                <a:solidFill>
                  <a:srgbClr val="FF0000"/>
                </a:solidFill>
              </a:rPr>
              <a:t>[5] </a:t>
            </a:r>
            <a:r>
              <a:rPr lang="en-IE" sz="800" dirty="0">
                <a:solidFill>
                  <a:srgbClr val="FF0000"/>
                </a:solidFill>
              </a:rPr>
              <a:t>Campinas, R. </a:t>
            </a:r>
            <a:r>
              <a:rPr lang="en-IE" sz="800" dirty="0" err="1">
                <a:solidFill>
                  <a:srgbClr val="FF0000"/>
                </a:solidFill>
              </a:rPr>
              <a:t>Delbru</a:t>
            </a:r>
            <a:r>
              <a:rPr lang="en-IE" sz="800" dirty="0">
                <a:solidFill>
                  <a:srgbClr val="FF0000"/>
                </a:solidFill>
              </a:rPr>
              <a:t>, G. </a:t>
            </a:r>
            <a:r>
              <a:rPr lang="en-IE" sz="800" dirty="0" err="1">
                <a:solidFill>
                  <a:srgbClr val="FF0000"/>
                </a:solidFill>
              </a:rPr>
              <a:t>Tummarello</a:t>
            </a:r>
            <a:r>
              <a:rPr lang="en-IE" sz="800" dirty="0">
                <a:solidFill>
                  <a:srgbClr val="FF0000"/>
                </a:solidFill>
              </a:rPr>
              <a:t>. Effective Retrieval Model for Entity with Multi-Valued Attributes: BM25MF and Beyond. </a:t>
            </a:r>
            <a:r>
              <a:rPr lang="en-IE" sz="800" dirty="0" smtClean="0">
                <a:solidFill>
                  <a:srgbClr val="FF0000"/>
                </a:solidFill>
              </a:rPr>
              <a:t>EKAW </a:t>
            </a:r>
            <a:r>
              <a:rPr lang="en-IE" sz="800" dirty="0">
                <a:solidFill>
                  <a:srgbClr val="FF0000"/>
                </a:solidFill>
              </a:rPr>
              <a:t>2012</a:t>
            </a:r>
            <a:r>
              <a:rPr lang="en-IE" sz="800" dirty="0" smtClean="0">
                <a:solidFill>
                  <a:srgbClr val="FF0000"/>
                </a:solidFill>
              </a:rPr>
              <a:t>.</a:t>
            </a:r>
            <a:br>
              <a:rPr lang="en-IE" sz="800" dirty="0" smtClean="0">
                <a:solidFill>
                  <a:srgbClr val="FF0000"/>
                </a:solidFill>
              </a:rPr>
            </a:br>
            <a:r>
              <a:rPr lang="en-IE" sz="800" dirty="0" smtClean="0">
                <a:solidFill>
                  <a:srgbClr val="FF0000"/>
                </a:solidFill>
              </a:rPr>
              <a:t/>
            </a:r>
            <a:br>
              <a:rPr lang="en-IE" sz="800" dirty="0" smtClean="0">
                <a:solidFill>
                  <a:srgbClr val="FF0000"/>
                </a:solidFill>
              </a:rPr>
            </a:br>
            <a:r>
              <a:rPr lang="en-IE" sz="800" dirty="0">
                <a:solidFill>
                  <a:srgbClr val="FF0000"/>
                </a:solidFill>
              </a:rPr>
              <a:t>[6] R. </a:t>
            </a:r>
            <a:r>
              <a:rPr lang="en-IE" sz="800" dirty="0" err="1">
                <a:solidFill>
                  <a:srgbClr val="FF0000"/>
                </a:solidFill>
              </a:rPr>
              <a:t>Cyganiak</a:t>
            </a:r>
            <a:r>
              <a:rPr lang="en-IE" sz="800" dirty="0">
                <a:solidFill>
                  <a:srgbClr val="FF0000"/>
                </a:solidFill>
              </a:rPr>
              <a:t>, H. </a:t>
            </a:r>
            <a:r>
              <a:rPr lang="en-IE" sz="800" dirty="0" err="1">
                <a:solidFill>
                  <a:srgbClr val="FF0000"/>
                </a:solidFill>
              </a:rPr>
              <a:t>Stenzhorn</a:t>
            </a:r>
            <a:r>
              <a:rPr lang="en-IE" sz="800" dirty="0">
                <a:solidFill>
                  <a:srgbClr val="FF0000"/>
                </a:solidFill>
              </a:rPr>
              <a:t>, R. </a:t>
            </a:r>
            <a:r>
              <a:rPr lang="en-IE" sz="800" dirty="0" err="1">
                <a:solidFill>
                  <a:srgbClr val="FF0000"/>
                </a:solidFill>
              </a:rPr>
              <a:t>Delbru</a:t>
            </a:r>
            <a:r>
              <a:rPr lang="en-IE" sz="800" dirty="0">
                <a:solidFill>
                  <a:srgbClr val="FF0000"/>
                </a:solidFill>
              </a:rPr>
              <a:t>, S. Decker and G. </a:t>
            </a:r>
            <a:r>
              <a:rPr lang="en-IE" sz="800" dirty="0" err="1">
                <a:solidFill>
                  <a:srgbClr val="FF0000"/>
                </a:solidFill>
              </a:rPr>
              <a:t>Tummarello</a:t>
            </a:r>
            <a:r>
              <a:rPr lang="en-IE" sz="800" dirty="0">
                <a:solidFill>
                  <a:srgbClr val="FF0000"/>
                </a:solidFill>
              </a:rPr>
              <a:t>. Semantic Sitemaps: Efficient and Flexible Access to Datasets on the Semantic Web</a:t>
            </a:r>
            <a:r>
              <a:rPr lang="en-IE" sz="800" dirty="0" smtClean="0">
                <a:solidFill>
                  <a:srgbClr val="FF0000"/>
                </a:solidFill>
              </a:rPr>
              <a:t>. ESWC. </a:t>
            </a:r>
            <a:r>
              <a:rPr lang="en-IE" sz="800" dirty="0">
                <a:solidFill>
                  <a:srgbClr val="FF0000"/>
                </a:solidFill>
              </a:rPr>
              <a:t>2008. </a:t>
            </a:r>
          </a:p>
        </p:txBody>
      </p:sp>
    </p:spTree>
    <p:extLst>
      <p:ext uri="{BB962C8B-B14F-4D97-AF65-F5344CB8AC3E}">
        <p14:creationId xmlns:p14="http://schemas.microsoft.com/office/powerpoint/2010/main" val="175085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375" y="41002"/>
            <a:ext cx="8229600" cy="857250"/>
          </a:xfrm>
        </p:spPr>
        <p:txBody>
          <a:bodyPr/>
          <a:lstStyle/>
          <a:p>
            <a:r>
              <a:rPr lang="en-IE" sz="4000" dirty="0" smtClean="0"/>
              <a:t>Sindice.com for “data webmasters” (1)</a:t>
            </a:r>
            <a:endParaRPr lang="en-IE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7" t="9874" r="20823" b="29810"/>
          <a:stretch/>
        </p:blipFill>
        <p:spPr bwMode="auto">
          <a:xfrm>
            <a:off x="4610047" y="1059582"/>
            <a:ext cx="4380983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19175" y="3887891"/>
            <a:ext cx="43809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dirty="0" smtClean="0">
                <a:solidFill>
                  <a:schemeClr val="tx1"/>
                </a:solidFill>
              </a:rPr>
              <a:t>Powered by </a:t>
            </a:r>
            <a:r>
              <a:rPr lang="en-IE" sz="1000" dirty="0" err="1" smtClean="0">
                <a:solidFill>
                  <a:schemeClr val="tx1"/>
                </a:solidFill>
              </a:rPr>
              <a:t>Hadoop</a:t>
            </a:r>
            <a:r>
              <a:rPr lang="en-IE" sz="1000" dirty="0" smtClean="0">
                <a:solidFill>
                  <a:schemeClr val="tx1"/>
                </a:solidFill>
              </a:rPr>
              <a:t> analytics, </a:t>
            </a:r>
            <a:r>
              <a:rPr lang="en-IE" sz="1000" dirty="0" err="1" smtClean="0">
                <a:solidFill>
                  <a:schemeClr val="tx1"/>
                </a:solidFill>
              </a:rPr>
              <a:t>Sindice</a:t>
            </a:r>
            <a:r>
              <a:rPr lang="en-IE" sz="1000" dirty="0" smtClean="0">
                <a:solidFill>
                  <a:schemeClr val="tx1"/>
                </a:solidFill>
              </a:rPr>
              <a:t> “Web Linkage Validator” shows data as a whole per website. Emphasis is on interconnection between entities both within the same site (but on different pages) and across websites/datasets. The “</a:t>
            </a:r>
            <a:r>
              <a:rPr lang="en-IE" sz="1000" dirty="0" err="1" smtClean="0">
                <a:solidFill>
                  <a:schemeClr val="tx1"/>
                </a:solidFill>
              </a:rPr>
              <a:t>Sindice</a:t>
            </a:r>
            <a:r>
              <a:rPr lang="en-IE" sz="1000" dirty="0" smtClean="0">
                <a:solidFill>
                  <a:schemeClr val="tx1"/>
                </a:solidFill>
              </a:rPr>
              <a:t> Summary graph” is 600+M triples itself.  Try it here </a:t>
            </a:r>
            <a:r>
              <a:rPr lang="en-IE" sz="1000" dirty="0" smtClean="0">
                <a:hlinkClick r:id="rId3"/>
              </a:rPr>
              <a:t>http</a:t>
            </a:r>
            <a:r>
              <a:rPr lang="en-IE" sz="1000" dirty="0">
                <a:hlinkClick r:id="rId3"/>
              </a:rPr>
              <a:t>://demo.sindice.net/dataset/</a:t>
            </a:r>
            <a:endParaRPr lang="en-IE" sz="10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059582"/>
            <a:ext cx="4106453" cy="235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" t="13831" r="3187" b="1052"/>
          <a:stretch/>
        </p:blipFill>
        <p:spPr bwMode="auto">
          <a:xfrm>
            <a:off x="120724" y="3147814"/>
            <a:ext cx="4084402" cy="318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-252536" y="766043"/>
            <a:ext cx="4249978" cy="284609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E" sz="1600" dirty="0" smtClean="0"/>
              <a:t>Individual page </a:t>
            </a:r>
            <a:r>
              <a:rPr lang="en-IE" sz="1600" dirty="0" err="1" smtClean="0"/>
              <a:t>markup</a:t>
            </a:r>
            <a:r>
              <a:rPr lang="en-IE" sz="1600" dirty="0"/>
              <a:t> </a:t>
            </a:r>
            <a:r>
              <a:rPr lang="en-IE" sz="1600" dirty="0" smtClean="0"/>
              <a:t>inspector</a:t>
            </a:r>
            <a:endParaRPr lang="en-IE" sz="16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271219" y="766043"/>
            <a:ext cx="4855219" cy="284609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E" sz="1600" dirty="0" smtClean="0"/>
              <a:t>Full website </a:t>
            </a:r>
            <a:r>
              <a:rPr lang="en-IE" sz="1600" dirty="0" err="1" smtClean="0"/>
              <a:t>markup</a:t>
            </a:r>
            <a:r>
              <a:rPr lang="en-IE" sz="1600" dirty="0" smtClean="0"/>
              <a:t> inspector</a:t>
            </a:r>
            <a:endParaRPr lang="en-IE" sz="1600" dirty="0"/>
          </a:p>
        </p:txBody>
      </p:sp>
    </p:spTree>
    <p:extLst>
      <p:ext uri="{BB962C8B-B14F-4D97-AF65-F5344CB8AC3E}">
        <p14:creationId xmlns:p14="http://schemas.microsoft.com/office/powerpoint/2010/main" val="278458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0623"/>
            <a:ext cx="8229600" cy="857250"/>
          </a:xfrm>
        </p:spPr>
        <p:txBody>
          <a:bodyPr/>
          <a:lstStyle/>
          <a:p>
            <a:r>
              <a:rPr lang="en-IE" sz="4000" dirty="0"/>
              <a:t>Sindice.com for “data webmasters</a:t>
            </a:r>
            <a:r>
              <a:rPr lang="en-IE" sz="4000" dirty="0" smtClean="0"/>
              <a:t>” (2)</a:t>
            </a:r>
            <a:endParaRPr lang="en-IE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3" t="9932" r="21948" b="11781"/>
          <a:stretch/>
        </p:blipFill>
        <p:spPr bwMode="auto">
          <a:xfrm>
            <a:off x="35818" y="896913"/>
            <a:ext cx="5067994" cy="353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0" t="12286" r="42114" b="4570"/>
          <a:stretch/>
        </p:blipFill>
        <p:spPr bwMode="auto">
          <a:xfrm>
            <a:off x="5292080" y="813534"/>
            <a:ext cx="3766184" cy="415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pentaho.com/images/2011/hadoo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579427"/>
            <a:ext cx="576064" cy="43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90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7504" y="1491630"/>
            <a:ext cx="4644008" cy="3888432"/>
          </a:xfrm>
        </p:spPr>
        <p:txBody>
          <a:bodyPr/>
          <a:lstStyle/>
          <a:p>
            <a:r>
              <a:rPr lang="en-IE" sz="2400" b="1" dirty="0" err="1" smtClean="0">
                <a:sym typeface="Wingdings" pitchFamily="2" charset="2"/>
              </a:rPr>
              <a:t>Sindice</a:t>
            </a:r>
            <a:r>
              <a:rPr lang="en-IE" sz="2400" b="1" dirty="0" smtClean="0">
                <a:sym typeface="Wingdings" pitchFamily="2" charset="2"/>
              </a:rPr>
              <a:t> “Site Services” (POC):</a:t>
            </a:r>
            <a:r>
              <a:rPr lang="en-IE" sz="1800" b="1" dirty="0">
                <a:sym typeface="Wingdings" pitchFamily="2" charset="2"/>
              </a:rPr>
              <a:t/>
            </a:r>
            <a:br>
              <a:rPr lang="en-IE" sz="1800" b="1" dirty="0">
                <a:sym typeface="Wingdings" pitchFamily="2" charset="2"/>
              </a:rPr>
            </a:br>
            <a:r>
              <a:rPr lang="en-IE" sz="1400" b="1" dirty="0" smtClean="0">
                <a:sym typeface="Wingdings" pitchFamily="2" charset="2"/>
              </a:rPr>
              <a:t>Put simple </a:t>
            </a:r>
            <a:r>
              <a:rPr lang="en-IE" sz="1400" b="1" dirty="0" err="1" smtClean="0">
                <a:sym typeface="Wingdings" pitchFamily="2" charset="2"/>
              </a:rPr>
              <a:t>markup</a:t>
            </a:r>
            <a:r>
              <a:rPr lang="en-IE" sz="1400" b="1" dirty="0" smtClean="0">
                <a:sym typeface="Wingdings" pitchFamily="2" charset="2"/>
              </a:rPr>
              <a:t>  Get data powered widgets and site search! </a:t>
            </a:r>
            <a:endParaRPr lang="en-IE" sz="1400" b="1" dirty="0">
              <a:sym typeface="Wingdings" pitchFamily="2" charset="2"/>
            </a:endParaRPr>
          </a:p>
          <a:p>
            <a:r>
              <a:rPr lang="en-IE" sz="2400" b="1" dirty="0" smtClean="0">
                <a:sym typeface="Wingdings" pitchFamily="2" charset="2"/>
              </a:rPr>
              <a:t>Sig.ma</a:t>
            </a:r>
            <a:r>
              <a:rPr lang="en-IE" sz="1400" b="1" dirty="0" smtClean="0">
                <a:sym typeface="Wingdings" pitchFamily="2" charset="2"/>
              </a:rPr>
              <a:t/>
            </a:r>
            <a:br>
              <a:rPr lang="en-IE" sz="1400" b="1" dirty="0" smtClean="0">
                <a:sym typeface="Wingdings" pitchFamily="2" charset="2"/>
              </a:rPr>
            </a:br>
            <a:r>
              <a:rPr lang="en-IE" sz="1400" b="1" dirty="0" err="1" smtClean="0">
                <a:sym typeface="Wingdings" pitchFamily="2" charset="2"/>
              </a:rPr>
              <a:t>Sindice</a:t>
            </a:r>
            <a:r>
              <a:rPr lang="en-IE" sz="1400" b="1" dirty="0" smtClean="0">
                <a:sym typeface="Wingdings" pitchFamily="2" charset="2"/>
              </a:rPr>
              <a:t> based mashups on the fly.</a:t>
            </a:r>
            <a:endParaRPr lang="en-IE" sz="1100" dirty="0">
              <a:sym typeface="Wingdings" pitchFamily="2" charset="2"/>
            </a:endParaRPr>
          </a:p>
          <a:p>
            <a:pPr marL="0" indent="0">
              <a:buNone/>
            </a:pPr>
            <a:endParaRPr lang="en-IE" sz="1400" dirty="0" smtClean="0">
              <a:sym typeface="Wingdings" pitchFamily="2" charset="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9691" r="2893" b="5143"/>
          <a:stretch/>
        </p:blipFill>
        <p:spPr bwMode="auto">
          <a:xfrm>
            <a:off x="4644008" y="684657"/>
            <a:ext cx="4499992" cy="451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t="24614" b="1"/>
          <a:stretch/>
        </p:blipFill>
        <p:spPr>
          <a:xfrm>
            <a:off x="5796136" y="4083917"/>
            <a:ext cx="2813727" cy="140592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29208" y="-53580"/>
            <a:ext cx="8229600" cy="77931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E" sz="4000" dirty="0" smtClean="0"/>
              <a:t>Sindice.com some applications</a:t>
            </a:r>
            <a:endParaRPr lang="en-IE" sz="4000" dirty="0"/>
          </a:p>
        </p:txBody>
      </p:sp>
      <p:pic>
        <p:nvPicPr>
          <p:cNvPr id="2052" name="Picture 4" descr="http://sig.ma/templates/sigma/img/logo/sigma-logo-h7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19822"/>
            <a:ext cx="286702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07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End of 2011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31590"/>
            <a:ext cx="8229600" cy="3394472"/>
          </a:xfrm>
        </p:spPr>
        <p:txBody>
          <a:bodyPr/>
          <a:lstStyle/>
          <a:p>
            <a:r>
              <a:rPr lang="en-IE" sz="2400" dirty="0" smtClean="0"/>
              <a:t>Schema.org booming</a:t>
            </a:r>
          </a:p>
          <a:p>
            <a:r>
              <a:rPr lang="en-IE" sz="2400" dirty="0" smtClean="0"/>
              <a:t>Web of Data “launched” as mainstream</a:t>
            </a:r>
          </a:p>
          <a:p>
            <a:r>
              <a:rPr lang="en-IE" sz="2400" dirty="0" smtClean="0"/>
              <a:t>Team quite interested in having impact and spinning off</a:t>
            </a:r>
          </a:p>
          <a:p>
            <a:r>
              <a:rPr lang="en-IE" sz="2400" dirty="0" smtClean="0"/>
              <a:t>Sindice.com </a:t>
            </a:r>
            <a:r>
              <a:rPr lang="en-IE" sz="2400" dirty="0" smtClean="0">
                <a:sym typeface="Wingdings" pitchFamily="2" charset="2"/>
              </a:rPr>
              <a:t> not a clear business model</a:t>
            </a:r>
          </a:p>
          <a:p>
            <a:r>
              <a:rPr lang="en-IE" sz="2400" dirty="0" err="1" smtClean="0">
                <a:sym typeface="Wingdings" pitchFamily="2" charset="2"/>
              </a:rPr>
              <a:t>Sindice</a:t>
            </a:r>
            <a:r>
              <a:rPr lang="en-IE" sz="2400" dirty="0" smtClean="0">
                <a:sym typeface="Wingdings" pitchFamily="2" charset="2"/>
              </a:rPr>
              <a:t> Technologies, on the other hand started receiving direct attention from enterprises. </a:t>
            </a:r>
          </a:p>
          <a:p>
            <a:pPr lvl="1"/>
            <a:r>
              <a:rPr lang="en-IE" sz="2000" dirty="0" smtClean="0">
                <a:sym typeface="Wingdings" pitchFamily="2" charset="2"/>
              </a:rPr>
              <a:t>“You guys handle TBs of RDF, can you do the same behind a corporate the firewall”?</a:t>
            </a:r>
          </a:p>
          <a:p>
            <a:pPr lvl="1"/>
            <a:r>
              <a:rPr lang="en-IE" sz="2000" b="1" dirty="0" err="1" smtClean="0">
                <a:sym typeface="Wingdings" pitchFamily="2" charset="2"/>
              </a:rPr>
              <a:t>Sindice</a:t>
            </a:r>
            <a:r>
              <a:rPr lang="en-IE" sz="2000" b="1" dirty="0" smtClean="0">
                <a:sym typeface="Wingdings" pitchFamily="2" charset="2"/>
              </a:rPr>
              <a:t> Technologies had </a:t>
            </a:r>
            <a:r>
              <a:rPr lang="en-IE" sz="2000" b="1" dirty="0" err="1" smtClean="0">
                <a:sym typeface="Wingdings" pitchFamily="2" charset="2"/>
              </a:rPr>
              <a:t>ther</a:t>
            </a:r>
            <a:r>
              <a:rPr lang="en-IE" sz="2000" b="1" dirty="0" smtClean="0">
                <a:sym typeface="Wingdings" pitchFamily="2" charset="2"/>
              </a:rPr>
              <a:t> own life! </a:t>
            </a:r>
          </a:p>
        </p:txBody>
      </p:sp>
    </p:spTree>
    <p:extLst>
      <p:ext uri="{BB962C8B-B14F-4D97-AF65-F5344CB8AC3E}">
        <p14:creationId xmlns:p14="http://schemas.microsoft.com/office/powerpoint/2010/main" val="133540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115502</TotalTime>
  <Words>1523</Words>
  <Application>Microsoft Office PowerPoint</Application>
  <PresentationFormat>On-screen Show (16:9)</PresentationFormat>
  <Paragraphs>396</Paragraphs>
  <Slides>33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arial</vt:lpstr>
      <vt:lpstr>Arial Narrow</vt:lpstr>
      <vt:lpstr>Calibri</vt:lpstr>
      <vt:lpstr>Courier New</vt:lpstr>
      <vt:lpstr>Lucida Sans</vt:lpstr>
      <vt:lpstr>Times New Roman</vt:lpstr>
      <vt:lpstr>Wingdings</vt:lpstr>
      <vt:lpstr>Custom Design</vt:lpstr>
      <vt:lpstr>PowerPoint Presentation</vt:lpstr>
      <vt:lpstr>Background Sindice.com (2007-end of 2011)</vt:lpstr>
      <vt:lpstr>How we started: Sindice.com</vt:lpstr>
      <vt:lpstr>Sindice.com pipeline sketch</vt:lpstr>
      <vt:lpstr>Technical milestones (Sindice.com)</vt:lpstr>
      <vt:lpstr>Sindice.com for “data webmasters” (1)</vt:lpstr>
      <vt:lpstr>Sindice.com for “data webmasters” (2)</vt:lpstr>
      <vt:lpstr>PowerPoint Presentation</vt:lpstr>
      <vt:lpstr>End of 2011</vt:lpstr>
      <vt:lpstr>Sindice(Tech) 2011-today</vt:lpstr>
      <vt:lpstr>PowerPoint Presentation</vt:lpstr>
      <vt:lpstr>PowerPoint Presentation</vt:lpstr>
      <vt:lpstr>PowerPoint Presentation</vt:lpstr>
      <vt:lpstr>An Enterprise Knowledge Graph</vt:lpstr>
      <vt:lpstr>A knowledge refinery model</vt:lpstr>
      <vt:lpstr>Full processing</vt:lpstr>
      <vt:lpstr>Graph Knowledge Data Model</vt:lpstr>
      <vt:lpstr>Full processing</vt:lpstr>
      <vt:lpstr>Example Knowledge Graph “Summaries”</vt:lpstr>
      <vt:lpstr>Graph Summary - Background</vt:lpstr>
      <vt:lpstr>Assisted SPARQL Query Editor</vt:lpstr>
      <vt:lpstr>Full processing</vt:lpstr>
      <vt:lpstr>Semistructured Search</vt:lpstr>
      <vt:lpstr>PowerPoint Presentation</vt:lpstr>
      <vt:lpstr>Under the hood: SIREn</vt:lpstr>
      <vt:lpstr>Under the hood: Tree-Labelling</vt:lpstr>
      <vt:lpstr>Under the hood: Tree-Labelling</vt:lpstr>
      <vt:lpstr>Performance</vt:lpstr>
      <vt:lpstr>SIREn ranking winner Yahoo SemSearch Challenge</vt:lpstr>
      <vt:lpstr>Full processing</vt:lpstr>
      <vt:lpstr>Interactive Relational Data Navigation</vt:lpstr>
      <vt:lpstr>Summary</vt:lpstr>
      <vt:lpstr>Thank you  </vt:lpstr>
    </vt:vector>
  </TitlesOfParts>
  <Company>Digital Enterprise Research Institute, National University of Ireland, Galway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Giovanni Tummarello</dc:creator>
  <cp:lastModifiedBy>Giovanni Tummarello</cp:lastModifiedBy>
  <cp:revision>724</cp:revision>
  <cp:lastPrinted>2004-11-02T13:14:32Z</cp:lastPrinted>
  <dcterms:created xsi:type="dcterms:W3CDTF">2005-06-24T11:53:36Z</dcterms:created>
  <dcterms:modified xsi:type="dcterms:W3CDTF">2014-07-09T16:53:44Z</dcterms:modified>
  <cp:category>Presentation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Powerpoint template to be used at the DERI Christmas Presentation on 15 December 2005</vt:lpwstr>
  </property>
  <property fmtid="{D5CDD505-2E9C-101B-9397-08002B2CF9AE}" pid="3" name="Owner">
    <vt:lpwstr>Brian Cummins</vt:lpwstr>
  </property>
  <property fmtid="{D5CDD505-2E9C-101B-9397-08002B2CF9AE}" pid="4" name="Status">
    <vt:lpwstr>Final</vt:lpwstr>
  </property>
  <property fmtid="{D5CDD505-2E9C-101B-9397-08002B2CF9AE}" pid="5" name="Category0">
    <vt:lpwstr>Corporate Identity</vt:lpwstr>
  </property>
  <property fmtid="{D5CDD505-2E9C-101B-9397-08002B2CF9AE}" pid="6" name="Document Type">
    <vt:lpwstr>Template</vt:lpwstr>
  </property>
</Properties>
</file>